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DACA"/>
          </a:solidFill>
        </a:fill>
      </a:tcStyle>
    </a:wholeTbl>
    <a:band2H>
      <a:tcTxStyle/>
      <a:tcStyle>
        <a:tcBdr/>
        <a:fill>
          <a:solidFill>
            <a:srgbClr val="F4ED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2D4"/>
          </a:solidFill>
        </a:fill>
      </a:tcStyle>
    </a:wholeTbl>
    <a:band2H>
      <a:tcTxStyle/>
      <a:tcStyle>
        <a:tcBdr/>
        <a:fill>
          <a:solidFill>
            <a:srgbClr val="E9EA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p:restoredTop sz="94712"/>
  </p:normalViewPr>
  <p:slideViewPr>
    <p:cSldViewPr snapToGrid="0">
      <p:cViewPr varScale="1">
        <p:scale>
          <a:sx n="118" d="100"/>
          <a:sy n="118" d="100"/>
        </p:scale>
        <p:origin x="224"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Shape 81"/>
          <p:cNvSpPr>
            <a:spLocks noGrp="1" noRot="1" noChangeAspect="1"/>
          </p:cNvSpPr>
          <p:nvPr>
            <p:ph type="sldImg"/>
          </p:nvPr>
        </p:nvSpPr>
        <p:spPr>
          <a:xfrm>
            <a:off x="1143000" y="685800"/>
            <a:ext cx="4572000" cy="3429000"/>
          </a:xfrm>
          <a:prstGeom prst="rect">
            <a:avLst/>
          </a:prstGeom>
        </p:spPr>
        <p:txBody>
          <a:bodyPr/>
          <a:lstStyle/>
          <a:p>
            <a:endParaRPr/>
          </a:p>
        </p:txBody>
      </p:sp>
      <p:sp>
        <p:nvSpPr>
          <p:cNvPr id="82" name="Shape 8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940776" y="3191608"/>
            <a:ext cx="4765432" cy="1505642"/>
          </a:xfrm>
          <a:prstGeom prst="rect">
            <a:avLst/>
          </a:prstGeom>
        </p:spPr>
        <p:txBody>
          <a:bodyPr lIns="0" tIns="0" rIns="0" bIns="0" anchor="ctr"/>
          <a:lstStyle>
            <a:lvl1pPr algn="ctr" defTabSz="457200">
              <a:lnSpc>
                <a:spcPct val="100000"/>
              </a:lnSpc>
              <a:spcBef>
                <a:spcPts val="0"/>
              </a:spcBef>
              <a:defRPr sz="2400" cap="none">
                <a:solidFill>
                  <a:srgbClr val="FFFFFF"/>
                </a:solidFill>
                <a:latin typeface="Rockwell"/>
                <a:ea typeface="Rockwell"/>
                <a:cs typeface="Rockwell"/>
                <a:sym typeface="Rockwell"/>
              </a:defRPr>
            </a:lvl1pPr>
          </a:lstStyle>
          <a:p>
            <a:r>
              <a:t>Title Text</a:t>
            </a:r>
          </a:p>
        </p:txBody>
      </p:sp>
      <p:sp>
        <p:nvSpPr>
          <p:cNvPr id="13" name="Title"/>
          <p:cNvSpPr txBox="1"/>
          <p:nvPr/>
        </p:nvSpPr>
        <p:spPr>
          <a:xfrm>
            <a:off x="940777" y="2307143"/>
            <a:ext cx="4765431" cy="10108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ctr">
              <a:defRPr sz="4000" b="1">
                <a:solidFill>
                  <a:srgbClr val="FFFFFF"/>
                </a:solidFill>
                <a:latin typeface="Rockwell"/>
                <a:ea typeface="Rockwell"/>
                <a:cs typeface="Rockwell"/>
                <a:sym typeface="Rockwell"/>
              </a:defRPr>
            </a:pPr>
            <a:r>
              <a:t>Data Science</a:t>
            </a:r>
            <a:br/>
            <a:r>
              <a:rPr sz="3200" b="0"/>
              <a:t>Data Engineering I</a:t>
            </a:r>
          </a:p>
        </p:txBody>
      </p:sp>
      <p:pic>
        <p:nvPicPr>
          <p:cNvPr id="14" name="Picture 12" descr="Picture 12"/>
          <p:cNvPicPr>
            <a:picLocks noChangeAspect="1"/>
          </p:cNvPicPr>
          <p:nvPr/>
        </p:nvPicPr>
        <p:blipFill>
          <a:blip r:embed="rId3"/>
          <a:stretch>
            <a:fillRect/>
          </a:stretch>
        </p:blipFill>
        <p:spPr>
          <a:xfrm>
            <a:off x="4895539" y="5522950"/>
            <a:ext cx="5898436" cy="1078572"/>
          </a:xfrm>
          <a:prstGeom prst="rect">
            <a:avLst/>
          </a:prstGeom>
          <a:ln w="12700">
            <a:miter lim="400000"/>
          </a:ln>
        </p:spPr>
      </p:pic>
      <p:sp>
        <p:nvSpPr>
          <p:cNvPr id="15"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One-Content Slide-1 column">
    <p:spTree>
      <p:nvGrpSpPr>
        <p:cNvPr id="1" name=""/>
        <p:cNvGrpSpPr/>
        <p:nvPr/>
      </p:nvGrpSpPr>
      <p:grpSpPr>
        <a:xfrm>
          <a:off x="0" y="0"/>
          <a:ext cx="0" cy="0"/>
          <a:chOff x="0" y="0"/>
          <a:chExt cx="0" cy="0"/>
        </a:xfrm>
      </p:grpSpPr>
      <p:pic>
        <p:nvPicPr>
          <p:cNvPr id="22"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sp>
        <p:nvSpPr>
          <p:cNvPr id="23" name="Title Text"/>
          <p:cNvSpPr txBox="1">
            <a:spLocks noGrp="1"/>
          </p:cNvSpPr>
          <p:nvPr>
            <p:ph type="title"/>
          </p:nvPr>
        </p:nvSpPr>
        <p:spPr>
          <a:xfrm>
            <a:off x="2250582" y="602984"/>
            <a:ext cx="8132941" cy="530491"/>
          </a:xfrm>
          <a:prstGeom prst="rect">
            <a:avLst/>
          </a:prstGeom>
        </p:spPr>
        <p:txBody>
          <a:bodyPr lIns="0" tIns="0" rIns="0" bIns="0"/>
          <a:lstStyle>
            <a:lvl1pPr defTabSz="457200">
              <a:lnSpc>
                <a:spcPct val="100000"/>
              </a:lnSpc>
              <a:spcBef>
                <a:spcPts val="0"/>
              </a:spcBef>
              <a:defRPr sz="3000" b="1" cap="none">
                <a:solidFill>
                  <a:srgbClr val="FFFFFF"/>
                </a:solidFill>
                <a:latin typeface="Rockwell"/>
                <a:ea typeface="Rockwell"/>
                <a:cs typeface="Rockwell"/>
                <a:sym typeface="Rockwell"/>
              </a:defRPr>
            </a:lvl1pPr>
          </a:lstStyle>
          <a:p>
            <a:r>
              <a:t>Title Text</a:t>
            </a:r>
          </a:p>
        </p:txBody>
      </p:sp>
      <p:sp>
        <p:nvSpPr>
          <p:cNvPr id="24" name="Body Level One…"/>
          <p:cNvSpPr txBox="1">
            <a:spLocks noGrp="1"/>
          </p:cNvSpPr>
          <p:nvPr>
            <p:ph type="body" sz="quarter" idx="1"/>
          </p:nvPr>
        </p:nvSpPr>
        <p:spPr>
          <a:xfrm>
            <a:off x="2245404" y="1632494"/>
            <a:ext cx="8138119" cy="421894"/>
          </a:xfrm>
          <a:prstGeom prst="rect">
            <a:avLst/>
          </a:prstGeom>
        </p:spPr>
        <p:txBody>
          <a:bodyPr lIns="0" tIns="0" rIns="0" bIns="0"/>
          <a:lstStyle>
            <a:lvl1pPr marL="0" indent="0" defTabSz="457200">
              <a:spcBef>
                <a:spcPts val="500"/>
              </a:spcBef>
              <a:buClrTx/>
              <a:buSzTx/>
              <a:buFontTx/>
              <a:buNone/>
              <a:defRPr>
                <a:solidFill>
                  <a:srgbClr val="3E4358"/>
                </a:solidFill>
                <a:latin typeface="Rockwell"/>
                <a:ea typeface="Rockwell"/>
                <a:cs typeface="Rockwell"/>
                <a:sym typeface="Rockwell"/>
              </a:defRPr>
            </a:lvl1pPr>
            <a:lvl2pPr marL="0" indent="457200" defTabSz="457200">
              <a:spcBef>
                <a:spcPts val="500"/>
              </a:spcBef>
              <a:buClrTx/>
              <a:buSzTx/>
              <a:buFontTx/>
              <a:buNone/>
              <a:defRPr>
                <a:solidFill>
                  <a:srgbClr val="3E4358"/>
                </a:solidFill>
                <a:latin typeface="Rockwell"/>
                <a:ea typeface="Rockwell"/>
                <a:cs typeface="Rockwell"/>
                <a:sym typeface="Rockwell"/>
              </a:defRPr>
            </a:lvl2pPr>
            <a:lvl3pPr marL="0" indent="914400" defTabSz="457200">
              <a:spcBef>
                <a:spcPts val="500"/>
              </a:spcBef>
              <a:buClrTx/>
              <a:buSzTx/>
              <a:buFontTx/>
              <a:buNone/>
              <a:defRPr>
                <a:solidFill>
                  <a:srgbClr val="3E4358"/>
                </a:solidFill>
                <a:latin typeface="Rockwell"/>
                <a:ea typeface="Rockwell"/>
                <a:cs typeface="Rockwell"/>
                <a:sym typeface="Rockwell"/>
              </a:defRPr>
            </a:lvl3pPr>
            <a:lvl4pPr marL="0" indent="1371600" defTabSz="457200">
              <a:spcBef>
                <a:spcPts val="500"/>
              </a:spcBef>
              <a:buClrTx/>
              <a:buSzTx/>
              <a:buFontTx/>
              <a:buNone/>
              <a:defRPr>
                <a:solidFill>
                  <a:srgbClr val="3E4358"/>
                </a:solidFill>
                <a:latin typeface="Rockwell"/>
                <a:ea typeface="Rockwell"/>
                <a:cs typeface="Rockwell"/>
                <a:sym typeface="Rockwell"/>
              </a:defRPr>
            </a:lvl4pPr>
            <a:lvl5pPr marL="0" indent="1828800" defTabSz="457200">
              <a:spcBef>
                <a:spcPts val="500"/>
              </a:spcBef>
              <a:buClrTx/>
              <a:buSzTx/>
              <a:buFontTx/>
              <a:buNone/>
              <a:defRPr>
                <a:solidFill>
                  <a:srgbClr val="3E4358"/>
                </a:solidFill>
                <a:latin typeface="Rockwell"/>
                <a:ea typeface="Rockwell"/>
                <a:cs typeface="Rockwell"/>
                <a:sym typeface="Rockwell"/>
              </a:defRPr>
            </a:lvl5pPr>
          </a:lstStyle>
          <a:p>
            <a:r>
              <a:t>Body Level One</a:t>
            </a:r>
          </a:p>
          <a:p>
            <a:pPr lvl="1"/>
            <a:r>
              <a:t>Body Level Two</a:t>
            </a:r>
          </a:p>
          <a:p>
            <a:pPr lvl="2"/>
            <a:r>
              <a:t>Body Level Three</a:t>
            </a:r>
          </a:p>
          <a:p>
            <a:pPr lvl="3"/>
            <a:r>
              <a:t>Body Level Four</a:t>
            </a:r>
          </a:p>
          <a:p>
            <a:pPr lvl="4"/>
            <a:r>
              <a:t>Body Level Five</a:t>
            </a:r>
          </a:p>
        </p:txBody>
      </p:sp>
      <p:sp>
        <p:nvSpPr>
          <p:cNvPr id="25" name="Body Text"/>
          <p:cNvSpPr>
            <a:spLocks noGrp="1"/>
          </p:cNvSpPr>
          <p:nvPr>
            <p:ph type="body" sz="half" idx="13"/>
          </p:nvPr>
        </p:nvSpPr>
        <p:spPr>
          <a:xfrm>
            <a:off x="2251287" y="2217739"/>
            <a:ext cx="8132234" cy="3411538"/>
          </a:xfrm>
          <a:prstGeom prst="rect">
            <a:avLst/>
          </a:prstGeom>
        </p:spPr>
        <p:txBody>
          <a:bodyPr lIns="0" tIns="0" rIns="0" bIns="0"/>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endParaRPr/>
          </a:p>
        </p:txBody>
      </p:sp>
      <p:pic>
        <p:nvPicPr>
          <p:cNvPr id="26"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27"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One-Title Only">
    <p:spTree>
      <p:nvGrpSpPr>
        <p:cNvPr id="1" name=""/>
        <p:cNvGrpSpPr/>
        <p:nvPr/>
      </p:nvGrpSpPr>
      <p:grpSpPr>
        <a:xfrm>
          <a:off x="0" y="0"/>
          <a:ext cx="0" cy="0"/>
          <a:chOff x="0" y="0"/>
          <a:chExt cx="0" cy="0"/>
        </a:xfrm>
      </p:grpSpPr>
      <p:pic>
        <p:nvPicPr>
          <p:cNvPr id="34"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sp>
        <p:nvSpPr>
          <p:cNvPr id="35" name="Title Text"/>
          <p:cNvSpPr txBox="1">
            <a:spLocks noGrp="1"/>
          </p:cNvSpPr>
          <p:nvPr>
            <p:ph type="title"/>
          </p:nvPr>
        </p:nvSpPr>
        <p:spPr>
          <a:xfrm>
            <a:off x="2250582" y="602984"/>
            <a:ext cx="8132941" cy="530491"/>
          </a:xfrm>
          <a:prstGeom prst="rect">
            <a:avLst/>
          </a:prstGeom>
        </p:spPr>
        <p:txBody>
          <a:bodyPr lIns="0" tIns="0" rIns="0" bIns="0"/>
          <a:lstStyle>
            <a:lvl1pPr defTabSz="457200">
              <a:lnSpc>
                <a:spcPct val="100000"/>
              </a:lnSpc>
              <a:spcBef>
                <a:spcPts val="0"/>
              </a:spcBef>
              <a:defRPr sz="3000" b="1" cap="none">
                <a:solidFill>
                  <a:srgbClr val="FFFFFF"/>
                </a:solidFill>
                <a:latin typeface="Rockwell"/>
                <a:ea typeface="Rockwell"/>
                <a:cs typeface="Rockwell"/>
                <a:sym typeface="Rockwell"/>
              </a:defRPr>
            </a:lvl1pPr>
          </a:lstStyle>
          <a:p>
            <a:r>
              <a:t>Title Text</a:t>
            </a:r>
          </a:p>
        </p:txBody>
      </p:sp>
      <p:pic>
        <p:nvPicPr>
          <p:cNvPr id="36"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37"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One-Empty">
    <p:spTree>
      <p:nvGrpSpPr>
        <p:cNvPr id="1" name=""/>
        <p:cNvGrpSpPr/>
        <p:nvPr/>
      </p:nvGrpSpPr>
      <p:grpSpPr>
        <a:xfrm>
          <a:off x="0" y="0"/>
          <a:ext cx="0" cy="0"/>
          <a:chOff x="0" y="0"/>
          <a:chExt cx="0" cy="0"/>
        </a:xfrm>
      </p:grpSpPr>
      <p:pic>
        <p:nvPicPr>
          <p:cNvPr id="44"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pic>
        <p:nvPicPr>
          <p:cNvPr id="45"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46"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53" name="DAta I/O and Parsing"/>
          <p:cNvSpPr txBox="1">
            <a:spLocks noGrp="1"/>
          </p:cNvSpPr>
          <p:nvPr>
            <p:ph type="body" sz="quarter" idx="13"/>
          </p:nvPr>
        </p:nvSpPr>
        <p:spPr>
          <a:xfrm>
            <a:off x="381000" y="317500"/>
            <a:ext cx="10477500" cy="317500"/>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DAta I/O and Parsing</a:t>
            </a:r>
          </a:p>
        </p:txBody>
      </p:sp>
      <p:sp>
        <p:nvSpPr>
          <p:cNvPr id="54" name="Title Text"/>
          <p:cNvSpPr txBox="1">
            <a:spLocks noGrp="1"/>
          </p:cNvSpPr>
          <p:nvPr>
            <p:ph type="title"/>
          </p:nvPr>
        </p:nvSpPr>
        <p:spPr>
          <a:prstGeom prst="rect">
            <a:avLst/>
          </a:prstGeom>
        </p:spPr>
        <p:txBody>
          <a:bodyPr/>
          <a:lstStyle/>
          <a:p>
            <a:r>
              <a:t>Title Text</a:t>
            </a:r>
          </a:p>
        </p:txBody>
      </p:sp>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63" name="data wrangling"/>
          <p:cNvSpPr txBox="1">
            <a:spLocks noGrp="1"/>
          </p:cNvSpPr>
          <p:nvPr>
            <p:ph type="body" sz="quarter" idx="13"/>
          </p:nvPr>
        </p:nvSpPr>
        <p:spPr>
          <a:xfrm>
            <a:off x="381000" y="317500"/>
            <a:ext cx="10477500" cy="317500"/>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data wrangling</a:t>
            </a:r>
          </a:p>
        </p:txBody>
      </p:sp>
      <p:sp>
        <p:nvSpPr>
          <p:cNvPr id="64" name="Title Text"/>
          <p:cNvSpPr txBox="1">
            <a:spLocks noGrp="1"/>
          </p:cNvSpPr>
          <p:nvPr>
            <p:ph type="title"/>
          </p:nvPr>
        </p:nvSpPr>
        <p:spPr>
          <a:prstGeom prst="rect">
            <a:avLst/>
          </a:prstGeom>
        </p:spPr>
        <p:txBody>
          <a:bodyPr/>
          <a:lstStyle/>
          <a:p>
            <a:r>
              <a:t>Title Text</a:t>
            </a:r>
          </a:p>
        </p:txBody>
      </p:sp>
      <p:sp>
        <p:nvSpPr>
          <p:cNvPr id="6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3" name="data wrangling"/>
          <p:cNvSpPr txBox="1">
            <a:spLocks noGrp="1"/>
          </p:cNvSpPr>
          <p:nvPr>
            <p:ph type="body" sz="quarter" idx="13"/>
          </p:nvPr>
        </p:nvSpPr>
        <p:spPr>
          <a:xfrm>
            <a:off x="381000" y="317500"/>
            <a:ext cx="10477500" cy="317500"/>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data wrangling</a:t>
            </a:r>
          </a:p>
        </p:txBody>
      </p:sp>
      <p:sp>
        <p:nvSpPr>
          <p:cNvPr id="74" name="Title Text"/>
          <p:cNvSpPr txBox="1">
            <a:spLocks noGrp="1"/>
          </p:cNvSpPr>
          <p:nvPr>
            <p:ph type="title"/>
          </p:nvPr>
        </p:nvSpPr>
        <p:spPr>
          <a:prstGeom prst="rect">
            <a:avLst/>
          </a:prstGeom>
        </p:spPr>
        <p:txBody>
          <a:bodyPr/>
          <a:lstStyle/>
          <a:p>
            <a:r>
              <a:t>Title Text</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381000" y="698316"/>
            <a:ext cx="11430000" cy="185"/>
          </a:xfrm>
          <a:prstGeom prst="line">
            <a:avLst/>
          </a:prstGeom>
          <a:ln w="12700">
            <a:solidFill>
              <a:srgbClr val="A6AAA9"/>
            </a:solidFill>
            <a:miter lim="400000"/>
          </a:ln>
        </p:spPr>
        <p:txBody>
          <a:bodyPr lIns="25400" tIns="25400" rIns="25400" bIns="25400" anchor="ctr"/>
          <a:lstStyle/>
          <a:p>
            <a:pPr defTabSz="228600">
              <a:defRPr sz="600">
                <a:latin typeface="+mn-lt"/>
                <a:ea typeface="+mn-ea"/>
                <a:cs typeface="+mn-cs"/>
                <a:sym typeface="Helvetica"/>
              </a:defRPr>
            </a:pPr>
            <a:endParaRPr/>
          </a:p>
        </p:txBody>
      </p:sp>
      <p:sp>
        <p:nvSpPr>
          <p:cNvPr id="3" name="Title Text"/>
          <p:cNvSpPr txBox="1">
            <a:spLocks noGrp="1"/>
          </p:cNvSpPr>
          <p:nvPr>
            <p:ph type="title"/>
          </p:nvPr>
        </p:nvSpPr>
        <p:spPr>
          <a:xfrm>
            <a:off x="381000" y="1079500"/>
            <a:ext cx="11430000" cy="50800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r>
              <a:t>Title Text</a:t>
            </a:r>
          </a:p>
        </p:txBody>
      </p:sp>
      <p:sp>
        <p:nvSpPr>
          <p:cNvPr id="4" name="Body Level One…"/>
          <p:cNvSpPr txBox="1">
            <a:spLocks noGrp="1"/>
          </p:cNvSpPr>
          <p:nvPr>
            <p:ph type="body" idx="1"/>
          </p:nvPr>
        </p:nvSpPr>
        <p:spPr>
          <a:xfrm>
            <a:off x="381000" y="1930400"/>
            <a:ext cx="11430000" cy="429260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523476" y="304800"/>
            <a:ext cx="282948" cy="317500"/>
          </a:xfrm>
          <a:prstGeom prst="rect">
            <a:avLst/>
          </a:prstGeom>
          <a:ln w="12700">
            <a:miter lim="400000"/>
          </a:ln>
        </p:spPr>
        <p:txBody>
          <a:bodyPr wrap="none" lIns="25400" tIns="25400" rIns="25400" bIns="25400">
            <a:spAutoFit/>
          </a:bodyPr>
          <a:lstStyle>
            <a:lvl1pPr algn="r" defTabSz="412750">
              <a:lnSpc>
                <a:spcPct val="80000"/>
              </a:lnSpc>
              <a:defRPr>
                <a:solidFill>
                  <a:srgbClr val="838787"/>
                </a:solidFill>
                <a:latin typeface="DIN Alternate"/>
                <a:ea typeface="DIN Alternate"/>
                <a:cs typeface="DIN Alternate"/>
                <a:sym typeface="DIN Alternat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1pPr>
      <a:lvl2pPr marL="0" marR="0" indent="2286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2pPr>
      <a:lvl3pPr marL="0" marR="0" indent="4572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3pPr>
      <a:lvl4pPr marL="0" marR="0" indent="6858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4pPr>
      <a:lvl5pPr marL="0" marR="0" indent="9144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5pPr>
      <a:lvl6pPr marL="0" marR="0" indent="11430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6pPr>
      <a:lvl7pPr marL="0" marR="0" indent="13716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7pPr>
      <a:lvl8pPr marL="0" marR="0" indent="16002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8pPr>
      <a:lvl9pPr marL="0" marR="0" indent="18288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9pPr>
    </p:titleStyle>
    <p:bodyStyle>
      <a:lvl1pPr marL="31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1pPr>
      <a:lvl2pPr marL="95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2pPr>
      <a:lvl3pPr marL="158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3pPr>
      <a:lvl4pPr marL="222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4pPr>
      <a:lvl5pPr marL="285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5pPr>
      <a:lvl6pPr marL="349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6pPr>
      <a:lvl7pPr marL="412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7pPr>
      <a:lvl8pPr marL="476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8pPr>
      <a:lvl9pPr marL="539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1pPr>
      <a:lvl2pPr marL="0" marR="0" indent="2286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2pPr>
      <a:lvl3pPr marL="0" marR="0" indent="4572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3pPr>
      <a:lvl4pPr marL="0" marR="0" indent="6858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4pPr>
      <a:lvl5pPr marL="0" marR="0" indent="9144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5pPr>
      <a:lvl6pPr marL="0" marR="0" indent="11430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6pPr>
      <a:lvl7pPr marL="0" marR="0" indent="13716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7pPr>
      <a:lvl8pPr marL="0" marR="0" indent="16002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8pPr>
      <a:lvl9pPr marL="0" marR="0" indent="18288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p:cNvSpPr txBox="1">
            <a:spLocks noGrp="1"/>
          </p:cNvSpPr>
          <p:nvPr>
            <p:ph type="title"/>
          </p:nvPr>
        </p:nvSpPr>
        <p:spPr>
          <a:xfrm>
            <a:off x="942975" y="3076575"/>
            <a:ext cx="4752975" cy="1623445"/>
          </a:xfrm>
          <a:prstGeom prst="rect">
            <a:avLst/>
          </a:prstGeom>
        </p:spPr>
        <p:txBody>
          <a:bodyPr/>
          <a:lstStyle/>
          <a:p>
            <a:r>
              <a:t>Analysis and </a:t>
            </a:r>
            <a:br/>
            <a:r>
              <a:t>visualization</a:t>
            </a:r>
          </a:p>
        </p:txBody>
      </p:sp>
      <p:sp>
        <p:nvSpPr>
          <p:cNvPr id="85" name="Footer"/>
          <p:cNvSpPr txBox="1">
            <a:spLocks noGrp="1"/>
          </p:cNvSpPr>
          <p:nvPr>
            <p:ph type="body" sz="quarter" idx="4294967295"/>
          </p:nvPr>
        </p:nvSpPr>
        <p:spPr>
          <a:xfrm>
            <a:off x="-1" y="6371914"/>
            <a:ext cx="3521959" cy="486086"/>
          </a:xfrm>
          <a:prstGeom prst="rect">
            <a:avLst/>
          </a:prstGeom>
        </p:spPr>
        <p:txBody>
          <a:bodyPr lIns="45719" tIns="45719" rIns="45719" bIns="45719"/>
          <a:lstStyle>
            <a:lvl1pPr marL="0" indent="0" defTabSz="457200">
              <a:lnSpc>
                <a:spcPct val="80000"/>
              </a:lnSpc>
              <a:spcBef>
                <a:spcPts val="300"/>
              </a:spcBef>
              <a:buClrTx/>
              <a:buSzTx/>
              <a:buFont typeface="Arial"/>
              <a:buNone/>
              <a:defRPr sz="1500">
                <a:solidFill>
                  <a:srgbClr val="FFFFFF"/>
                </a:solidFill>
                <a:latin typeface="+mj-lt"/>
                <a:ea typeface="+mj-ea"/>
                <a:cs typeface="+mj-cs"/>
                <a:sym typeface="Calibri"/>
              </a:defRPr>
            </a:lvl1pPr>
          </a:lstStyle>
          <a:p>
            <a:r>
              <a:t>Copyright McGraw Hill, Rosen, Discrete Mathematics and its Applications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Screen Shot 2019-05-27 at 4.59.10 PM.png" descr="A scatter plot with four green data points positioned along the x-axis, ranging from 1.0 to 4.0. One point is located at approximately (1.0, 0.9), while the other three points are near the x-axis at y-values close to zero. The points are spaced relatively evenly along the x-axis but show little variance on the y-axis, except for the one outlier near (1.0, 0.9)."/>
          <p:cNvPicPr>
            <a:picLocks noChangeAspect="1"/>
          </p:cNvPicPr>
          <p:nvPr/>
        </p:nvPicPr>
        <p:blipFill>
          <a:blip r:embed="rId2"/>
          <a:stretch>
            <a:fillRect/>
          </a:stretch>
        </p:blipFill>
        <p:spPr>
          <a:xfrm>
            <a:off x="7195723" y="1838569"/>
            <a:ext cx="4061784" cy="3806895"/>
          </a:xfrm>
          <a:prstGeom prst="rect">
            <a:avLst/>
          </a:prstGeom>
          <a:ln w="12700">
            <a:miter lim="400000"/>
          </a:ln>
        </p:spPr>
      </p:pic>
      <p:sp>
        <p:nvSpPr>
          <p:cNvPr id="129" name="How to apply PCA (cont)"/>
          <p:cNvSpPr txBox="1">
            <a:spLocks noGrp="1"/>
          </p:cNvSpPr>
          <p:nvPr>
            <p:ph type="title"/>
          </p:nvPr>
        </p:nvSpPr>
        <p:spPr>
          <a:prstGeom prst="rect">
            <a:avLst/>
          </a:prstGeom>
        </p:spPr>
        <p:txBody>
          <a:bodyPr/>
          <a:lstStyle/>
          <a:p>
            <a:r>
              <a:t>How to apply PCA (cont)</a:t>
            </a:r>
          </a:p>
        </p:txBody>
      </p:sp>
      <p:sp>
        <p:nvSpPr>
          <p:cNvPr id="130" name="# plot explained variance vs. dimension number # to choose number of dimensions…"/>
          <p:cNvSpPr txBox="1">
            <a:spLocks noGrp="1"/>
          </p:cNvSpPr>
          <p:nvPr>
            <p:ph type="body" sz="half" idx="4294967295"/>
          </p:nvPr>
        </p:nvSpPr>
        <p:spPr>
          <a:xfrm>
            <a:off x="1112448" y="1824895"/>
            <a:ext cx="5797670"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 plot explained variance vs. dimension number</a:t>
            </a:r>
            <a:br/>
            <a:r>
              <a:t># to choose number of dimensions </a:t>
            </a:r>
          </a:p>
          <a:p>
            <a:pPr marL="0" indent="0">
              <a:spcBef>
                <a:spcPts val="600"/>
              </a:spcBef>
              <a:buClrTx/>
              <a:buSzTx/>
              <a:buFontTx/>
              <a:buNone/>
              <a:defRPr sz="1400" b="1">
                <a:latin typeface="Courier New"/>
                <a:ea typeface="Courier New"/>
                <a:cs typeface="Courier New"/>
                <a:sym typeface="Courier New"/>
              </a:defRPr>
            </a:pPr>
            <a:r>
              <a:t>plt.scatter(range(1,5),pca.explained_variance_ratio_)</a:t>
            </a:r>
          </a:p>
          <a:p>
            <a:pPr marL="0" indent="0">
              <a:spcBef>
                <a:spcPts val="600"/>
              </a:spcBef>
              <a:buClrTx/>
              <a:buSzTx/>
              <a:buFontTx/>
              <a:buNone/>
              <a:defRPr sz="1400" b="1">
                <a:latin typeface="Courier New"/>
                <a:ea typeface="Courier New"/>
                <a:cs typeface="Courier New"/>
                <a:sym typeface="Courier New"/>
              </a:defRPr>
            </a:pPr>
            <a:endParaRPr/>
          </a:p>
        </p:txBody>
      </p:sp>
      <p:sp>
        <p:nvSpPr>
          <p:cNvPr id="131" name="PCA component"/>
          <p:cNvSpPr txBox="1"/>
          <p:nvPr/>
        </p:nvSpPr>
        <p:spPr>
          <a:xfrm>
            <a:off x="8552797" y="5496307"/>
            <a:ext cx="1584088" cy="332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600"/>
            </a:lvl1pPr>
          </a:lstStyle>
          <a:p>
            <a:r>
              <a:t>PCA component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quare">
            <a:extLst>
              <a:ext uri="{C183D7F6-B498-43B3-948B-1728B52AA6E4}">
                <adec:decorative xmlns:adec="http://schemas.microsoft.com/office/drawing/2017/decorative" val="1"/>
              </a:ext>
            </a:extLst>
          </p:cNvPr>
          <p:cNvSpPr/>
          <p:nvPr/>
        </p:nvSpPr>
        <p:spPr>
          <a:xfrm>
            <a:off x="10805994" y="5500326"/>
            <a:ext cx="1270001" cy="1270001"/>
          </a:xfrm>
          <a:prstGeom prst="rect">
            <a:avLst/>
          </a:prstGeom>
          <a:solidFill>
            <a:srgbClr val="FFFFFF"/>
          </a:solidFill>
          <a:ln w="12700">
            <a:miter lim="400000"/>
          </a:ln>
        </p:spPr>
        <p:txBody>
          <a:bodyPr lIns="45719" rIns="45719" anchor="ctr"/>
          <a:lstStyle/>
          <a:p>
            <a:endParaRPr/>
          </a:p>
        </p:txBody>
      </p:sp>
      <p:sp>
        <p:nvSpPr>
          <p:cNvPr id="134" name="Another PCA example"/>
          <p:cNvSpPr txBox="1">
            <a:spLocks noGrp="1"/>
          </p:cNvSpPr>
          <p:nvPr>
            <p:ph type="title"/>
          </p:nvPr>
        </p:nvSpPr>
        <p:spPr>
          <a:prstGeom prst="rect">
            <a:avLst/>
          </a:prstGeom>
        </p:spPr>
        <p:txBody>
          <a:bodyPr/>
          <a:lstStyle/>
          <a:p>
            <a:r>
              <a:t>Another PCA example</a:t>
            </a:r>
          </a:p>
        </p:txBody>
      </p:sp>
      <p:sp>
        <p:nvSpPr>
          <p:cNvPr id="135" name="data = pd.read_csv('mammographic_masses.data')…"/>
          <p:cNvSpPr txBox="1">
            <a:spLocks noGrp="1"/>
          </p:cNvSpPr>
          <p:nvPr>
            <p:ph type="body" sz="half" idx="4294967295"/>
          </p:nvPr>
        </p:nvSpPr>
        <p:spPr>
          <a:xfrm>
            <a:off x="1112448" y="1824895"/>
            <a:ext cx="5797670"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data = pd.read_csv('mammographic_masses.data')</a:t>
            </a:r>
          </a:p>
          <a:p>
            <a:pPr marL="0" indent="0">
              <a:spcBef>
                <a:spcPts val="600"/>
              </a:spcBef>
              <a:buClrTx/>
              <a:buSzTx/>
              <a:buFontTx/>
              <a:buNone/>
              <a:defRPr sz="1400" b="1">
                <a:latin typeface="Courier New"/>
                <a:ea typeface="Courier New"/>
                <a:cs typeface="Courier New"/>
                <a:sym typeface="Courier New"/>
              </a:defRPr>
            </a:pPr>
            <a:r>
              <a:t>data2 = data.dropna()</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r>
              <a:t>X = data2.iloc[:,1:7].values</a:t>
            </a:r>
          </a:p>
          <a:p>
            <a:pPr marL="0" indent="0">
              <a:spcBef>
                <a:spcPts val="600"/>
              </a:spcBef>
              <a:buClrTx/>
              <a:buSzTx/>
              <a:buFontTx/>
              <a:buNone/>
              <a:defRPr sz="1400" b="1">
                <a:latin typeface="Courier New"/>
                <a:ea typeface="Courier New"/>
                <a:cs typeface="Courier New"/>
                <a:sym typeface="Courier New"/>
              </a:defRPr>
            </a:pPr>
            <a:r>
              <a:t>X_scaled = preprocessing.scale(X, with_std=False) </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r>
              <a:t>pca = decomposition.PCA(n_components=5)</a:t>
            </a:r>
          </a:p>
          <a:p>
            <a:pPr marL="0" indent="0">
              <a:spcBef>
                <a:spcPts val="600"/>
              </a:spcBef>
              <a:buClrTx/>
              <a:buSzTx/>
              <a:buFontTx/>
              <a:buNone/>
              <a:defRPr sz="1400" b="1">
                <a:latin typeface="Courier New"/>
                <a:ea typeface="Courier New"/>
                <a:cs typeface="Courier New"/>
                <a:sym typeface="Courier New"/>
              </a:defRPr>
            </a:pPr>
            <a:r>
              <a:t>X_trans = pca.fit_transform(X_scaled)</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r>
              <a:t>plt.scatter(X_trans[:,0],X_trans[:,1])</a:t>
            </a:r>
          </a:p>
          <a:p>
            <a:pPr marL="0" indent="0">
              <a:spcBef>
                <a:spcPts val="600"/>
              </a:spcBef>
              <a:buClrTx/>
              <a:buSzTx/>
              <a:buFontTx/>
              <a:buNone/>
              <a:defRPr sz="1400" b="1">
                <a:latin typeface="Courier New"/>
                <a:ea typeface="Courier New"/>
                <a:cs typeface="Courier New"/>
                <a:sym typeface="Courier New"/>
              </a:defRPr>
            </a:pPr>
            <a:r>
              <a:t>plt.scatter(range(1,6),pca.explained_variance_ratio_)</a:t>
            </a:r>
          </a:p>
        </p:txBody>
      </p:sp>
      <p:pic>
        <p:nvPicPr>
          <p:cNvPr id="136" name="Screen Shot 2019-05-27 at 2.01.47 PM.png" descr="This is a scatter plot featuring numerous blue points distributed in a pattern along slanted lines. The x-axis ranges from -40 to 40, while the y-axis spans from -4 to 4. The points appear to be grouped in horizontal bands or clusters, with some noise or outliers scattered between the bands. These bands are angled upwards, indicating some relationship between the x and y variables but with clear gaps between the point clusters."/>
          <p:cNvPicPr>
            <a:picLocks noChangeAspect="1"/>
          </p:cNvPicPr>
          <p:nvPr/>
        </p:nvPicPr>
        <p:blipFill>
          <a:blip r:embed="rId2"/>
          <a:stretch>
            <a:fillRect/>
          </a:stretch>
        </p:blipFill>
        <p:spPr>
          <a:xfrm>
            <a:off x="7449866" y="1468915"/>
            <a:ext cx="3879778" cy="2716454"/>
          </a:xfrm>
          <a:prstGeom prst="rect">
            <a:avLst/>
          </a:prstGeom>
          <a:ln w="12700">
            <a:miter lim="400000"/>
          </a:ln>
        </p:spPr>
      </p:pic>
      <p:pic>
        <p:nvPicPr>
          <p:cNvPr id="137" name="Screen Shot 2019-05-27 at 2.01.58 PM.png" descr="This is a scatter plot with five blue points distributed across the x-axis. The x-axis ranges from 1.0 to 5.0, while the y-axis goes from 0 to 1.0. One point is located at the top-left corner with a y-value of 1.0, and the remaining points are close to the x-axis with near-zero y-values. The data suggests that only the first data point has a high value, while the others are almost negligible in the y-dimension."/>
          <p:cNvPicPr>
            <a:picLocks noChangeAspect="1"/>
          </p:cNvPicPr>
          <p:nvPr/>
        </p:nvPicPr>
        <p:blipFill>
          <a:blip r:embed="rId3"/>
          <a:stretch>
            <a:fillRect/>
          </a:stretch>
        </p:blipFill>
        <p:spPr>
          <a:xfrm>
            <a:off x="7449866" y="4164501"/>
            <a:ext cx="3879778" cy="265238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variance"/>
          <p:cNvSpPr txBox="1">
            <a:spLocks noGrp="1"/>
          </p:cNvSpPr>
          <p:nvPr>
            <p:ph type="title"/>
          </p:nvPr>
        </p:nvSpPr>
        <p:spPr>
          <a:prstGeom prst="rect">
            <a:avLst/>
          </a:prstGeom>
        </p:spPr>
        <p:txBody>
          <a:bodyPr/>
          <a:lstStyle/>
          <a:p>
            <a:r>
              <a:t>Covariance</a:t>
            </a:r>
          </a:p>
        </p:txBody>
      </p:sp>
      <p:sp>
        <p:nvSpPr>
          <p:cNvPr id="141" name="Body Text"/>
          <p:cNvSpPr>
            <a:spLocks noGrp="1"/>
          </p:cNvSpPr>
          <p:nvPr>
            <p:ph type="body" idx="13"/>
          </p:nvPr>
        </p:nvSpPr>
        <p:spPr>
          <a:xfrm>
            <a:off x="2251287" y="2217739"/>
            <a:ext cx="8132234" cy="3766337"/>
          </a:xfrm>
          <a:prstGeom prst="rect">
            <a:avLst/>
          </a:prstGeom>
          <a:extLst>
            <a:ext uri="{C572A759-6A51-4108-AA02-DFA0A04FC94B}">
              <ma14:wrappingTextBoxFlag xmlns:ma14="http://schemas.microsoft.com/office/mac/drawingml/2011/main" xmlns="" val="1"/>
            </a:ext>
          </a:extLst>
        </p:spPr>
        <p:txBody>
          <a:bodyPr/>
          <a:lstStyle/>
          <a:p>
            <a:pPr marL="227685" indent="-227685" defTabSz="379475">
              <a:spcBef>
                <a:spcPts val="1400"/>
              </a:spcBef>
              <a:buClrTx/>
              <a:buSzPct val="100000"/>
              <a:buFontTx/>
              <a:buChar char="▪"/>
              <a:defRPr sz="1494">
                <a:solidFill>
                  <a:srgbClr val="000000"/>
                </a:solidFill>
                <a:latin typeface="Arial"/>
                <a:ea typeface="Arial"/>
                <a:cs typeface="Arial"/>
                <a:sym typeface="Arial"/>
              </a:defRPr>
            </a:pPr>
            <a:r>
              <a:t>Measures how variables X and Y vary together</a:t>
            </a:r>
          </a:p>
          <a:p>
            <a:pPr marL="0" indent="0" defTabSz="379475">
              <a:spcBef>
                <a:spcPts val="1400"/>
              </a:spcBef>
              <a:buClrTx/>
              <a:buSzTx/>
              <a:buFontTx/>
              <a:buNone/>
              <a:defRPr sz="1494">
                <a:solidFill>
                  <a:srgbClr val="000000"/>
                </a:solidFill>
                <a:latin typeface="Arial"/>
                <a:ea typeface="Arial"/>
                <a:cs typeface="Arial"/>
                <a:sym typeface="Arial"/>
              </a:defRPr>
            </a:pPr>
            <a:endParaRPr/>
          </a:p>
          <a:p>
            <a:pPr marL="227685" indent="-227685" defTabSz="379475">
              <a:lnSpc>
                <a:spcPct val="120000"/>
              </a:lnSpc>
              <a:spcBef>
                <a:spcPts val="1400"/>
              </a:spcBef>
              <a:buClrTx/>
              <a:buSzPct val="100000"/>
              <a:buFontTx/>
              <a:buChar char="▪"/>
              <a:defRPr sz="1494">
                <a:solidFill>
                  <a:srgbClr val="000000"/>
                </a:solidFill>
                <a:latin typeface="Arial"/>
                <a:ea typeface="Arial"/>
                <a:cs typeface="Arial"/>
                <a:sym typeface="Arial"/>
              </a:defRPr>
            </a:pPr>
            <a:r>
              <a:t>Positive if large values of X are associated with large values of Y</a:t>
            </a:r>
            <a:br/>
            <a:r>
              <a:t>Negative if large values of X are associated with small values of Y</a:t>
            </a:r>
          </a:p>
          <a:p>
            <a:pPr marL="227685" indent="-227685" defTabSz="379475">
              <a:spcBef>
                <a:spcPts val="1400"/>
              </a:spcBef>
              <a:buClrTx/>
              <a:buSzPct val="100000"/>
              <a:buFontTx/>
              <a:buChar char="▪"/>
              <a:defRPr sz="1494">
                <a:solidFill>
                  <a:srgbClr val="000000"/>
                </a:solidFill>
                <a:latin typeface="Arial"/>
                <a:ea typeface="Arial"/>
                <a:cs typeface="Arial"/>
                <a:sym typeface="Arial"/>
              </a:defRPr>
            </a:pPr>
            <a:endParaRPr/>
          </a:p>
          <a:p>
            <a:pPr marL="227685" indent="-227685" defTabSz="379475">
              <a:spcBef>
                <a:spcPts val="1400"/>
              </a:spcBef>
              <a:buClrTx/>
              <a:buSzPct val="100000"/>
              <a:buFontTx/>
              <a:buChar char="▪"/>
              <a:defRPr sz="1494">
                <a:solidFill>
                  <a:srgbClr val="000000"/>
                </a:solidFill>
                <a:latin typeface="Arial"/>
                <a:ea typeface="Arial"/>
                <a:cs typeface="Arial"/>
                <a:sym typeface="Arial"/>
              </a:defRPr>
            </a:pPr>
            <a:endParaRPr/>
          </a:p>
          <a:p>
            <a:pPr marL="227685" indent="-227685" defTabSz="379475">
              <a:spcBef>
                <a:spcPts val="1400"/>
              </a:spcBef>
              <a:buClrTx/>
              <a:buSzPct val="100000"/>
              <a:buFontTx/>
              <a:buChar char="▪"/>
              <a:defRPr sz="1494">
                <a:solidFill>
                  <a:srgbClr val="000000"/>
                </a:solidFill>
                <a:latin typeface="Arial"/>
                <a:ea typeface="Arial"/>
                <a:cs typeface="Arial"/>
                <a:sym typeface="Arial"/>
              </a:defRPr>
            </a:pPr>
            <a:endParaRPr/>
          </a:p>
          <a:p>
            <a:pPr marL="227685" indent="-227685" defTabSz="379475">
              <a:spcBef>
                <a:spcPts val="1400"/>
              </a:spcBef>
              <a:buClrTx/>
              <a:buSzPct val="100000"/>
              <a:buFontTx/>
              <a:buChar char="▪"/>
              <a:defRPr sz="1494">
                <a:solidFill>
                  <a:srgbClr val="000000"/>
                </a:solidFill>
                <a:latin typeface="Arial"/>
                <a:ea typeface="Arial"/>
                <a:cs typeface="Arial"/>
                <a:sym typeface="Arial"/>
              </a:defRPr>
            </a:pPr>
            <a:endParaRPr/>
          </a:p>
          <a:p>
            <a:pPr marL="227685" indent="-227685" defTabSz="379475">
              <a:spcBef>
                <a:spcPts val="1400"/>
              </a:spcBef>
              <a:buClrTx/>
              <a:buSzPct val="100000"/>
              <a:buFontTx/>
              <a:buChar char="▪"/>
              <a:defRPr sz="1494">
                <a:solidFill>
                  <a:srgbClr val="000000"/>
                </a:solidFill>
                <a:latin typeface="Arial"/>
                <a:ea typeface="Arial"/>
                <a:cs typeface="Arial"/>
                <a:sym typeface="Arial"/>
              </a:defRPr>
            </a:pPr>
            <a:r>
              <a:t>Covariance matrix (∑): Symmetric matrix of covariances for p variables</a:t>
            </a:r>
          </a:p>
          <a:p>
            <a:pPr marL="607161" lvl="1" indent="-227685" defTabSz="379475">
              <a:spcBef>
                <a:spcPts val="1400"/>
              </a:spcBef>
              <a:buClrTx/>
              <a:buSzPct val="100000"/>
              <a:buFontTx/>
              <a:buChar char="▪"/>
              <a:defRPr sz="1494">
                <a:solidFill>
                  <a:srgbClr val="000000"/>
                </a:solidFill>
                <a:latin typeface="Arial"/>
                <a:ea typeface="Arial"/>
                <a:cs typeface="Arial"/>
                <a:sym typeface="Arial"/>
              </a:defRPr>
            </a:pPr>
            <a:r>
              <a:t>Note: Diagonal values record the variance of each variable</a:t>
            </a:r>
          </a:p>
        </p:txBody>
      </p:sp>
      <p:pic>
        <p:nvPicPr>
          <p:cNvPr id="142" name="droppedImage.pdf" descr="droppedImage.pdf"/>
          <p:cNvPicPr>
            <a:picLocks noChangeAspect="1"/>
          </p:cNvPicPr>
          <p:nvPr/>
        </p:nvPicPr>
        <p:blipFill>
          <a:blip r:embed="rId2"/>
          <a:stretch>
            <a:fillRect/>
          </a:stretch>
        </p:blipFill>
        <p:spPr>
          <a:xfrm>
            <a:off x="4410343" y="2465007"/>
            <a:ext cx="3559418" cy="530491"/>
          </a:xfrm>
          <a:prstGeom prst="rect">
            <a:avLst/>
          </a:prstGeom>
          <a:ln w="12700">
            <a:miter lim="400000"/>
          </a:ln>
        </p:spPr>
      </p:pic>
      <p:sp>
        <p:nvSpPr>
          <p:cNvPr id="143" name="Measures linear relationship"/>
          <p:cNvSpPr txBox="1"/>
          <p:nvPr/>
        </p:nvSpPr>
        <p:spPr>
          <a:xfrm>
            <a:off x="8170504" y="4170007"/>
            <a:ext cx="2420594" cy="29898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p>
            <a:pPr>
              <a:lnSpc>
                <a:spcPct val="90000"/>
              </a:lnSpc>
              <a:defRPr sz="1400">
                <a:latin typeface="Arial"/>
                <a:ea typeface="Arial"/>
                <a:cs typeface="Arial"/>
                <a:sym typeface="Arial"/>
              </a:defRPr>
            </a:pPr>
            <a:r>
              <a:t>Measures </a:t>
            </a:r>
            <a:r>
              <a:rPr>
                <a:solidFill>
                  <a:srgbClr val="941100"/>
                </a:solidFill>
              </a:rPr>
              <a:t>linear</a:t>
            </a:r>
            <a:r>
              <a:t> relationship</a:t>
            </a:r>
          </a:p>
        </p:txBody>
      </p:sp>
      <p:pic>
        <p:nvPicPr>
          <p:cNvPr id="144" name="Screen Shot 2012-01-31 at 11.49.26 AM.png" descr="This image contains two scatter plots, labeled (a) and (b).&#10;&#10;In plot (a), the points show a positive linear trend, with the points generally moving upward from left to right. This indicates a positive correlation between the variables.&#10;&#10;In plot (b), the points show a negative linear trend, with the points generally moving downward from left to right, indicating a negative correlation between the variables.&#10;&#10;Both plots suggest a clear linear relationship between the variables in opposite directions."/>
          <p:cNvPicPr>
            <a:picLocks noChangeAspect="1"/>
          </p:cNvPicPr>
          <p:nvPr/>
        </p:nvPicPr>
        <p:blipFill>
          <a:blip r:embed="rId3"/>
          <a:stretch>
            <a:fillRect/>
          </a:stretch>
        </p:blipFill>
        <p:spPr>
          <a:xfrm>
            <a:off x="4063388" y="3598790"/>
            <a:ext cx="4065224" cy="171891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ovariance example"/>
          <p:cNvSpPr txBox="1">
            <a:spLocks noGrp="1"/>
          </p:cNvSpPr>
          <p:nvPr>
            <p:ph type="title"/>
          </p:nvPr>
        </p:nvSpPr>
        <p:spPr>
          <a:prstGeom prst="rect">
            <a:avLst/>
          </a:prstGeom>
        </p:spPr>
        <p:txBody>
          <a:bodyPr/>
          <a:lstStyle/>
          <a:p>
            <a:r>
              <a:t>Covariance example</a:t>
            </a:r>
          </a:p>
        </p:txBody>
      </p:sp>
      <p:sp>
        <p:nvSpPr>
          <p:cNvPr id="147" name="# covariance for mammography data…"/>
          <p:cNvSpPr txBox="1">
            <a:spLocks noGrp="1"/>
          </p:cNvSpPr>
          <p:nvPr>
            <p:ph type="body" sz="half" idx="4294967295"/>
          </p:nvPr>
        </p:nvSpPr>
        <p:spPr>
          <a:xfrm>
            <a:off x="2128448" y="1824895"/>
            <a:ext cx="5797670"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 covariance for mammography data </a:t>
            </a:r>
          </a:p>
          <a:p>
            <a:pPr marL="0" indent="0">
              <a:spcBef>
                <a:spcPts val="600"/>
              </a:spcBef>
              <a:buClrTx/>
              <a:buSzTx/>
              <a:buFontTx/>
              <a:buNone/>
              <a:defRPr sz="1400" b="1">
                <a:latin typeface="Courier New"/>
                <a:ea typeface="Courier New"/>
                <a:cs typeface="Courier New"/>
                <a:sym typeface="Courier New"/>
              </a:defRPr>
            </a:pPr>
            <a:r>
              <a:t>data2.cov()</a:t>
            </a:r>
          </a:p>
          <a:p>
            <a:pPr marL="0" indent="0">
              <a:spcBef>
                <a:spcPts val="600"/>
              </a:spcBef>
              <a:buClrTx/>
              <a:buSzTx/>
              <a:buFontTx/>
              <a:buNone/>
              <a:defRPr sz="1400" b="1">
                <a:latin typeface="Courier New"/>
                <a:ea typeface="Courier New"/>
                <a:cs typeface="Courier New"/>
                <a:sym typeface="Courier New"/>
              </a:defRPr>
            </a:pPr>
            <a:endParaRPr/>
          </a:p>
        </p:txBody>
      </p:sp>
      <p:pic>
        <p:nvPicPr>
          <p:cNvPr id="148" name="Screen Shot 2019-05-27 at 5.02.22 PM.png" descr="&#10;This image is a table displaying correlation data between various attributes related to medical data (e.g., BIRADS, Age, Shape, Margin, Density, Severity). Each cell represents the correlation between the row and column attributes. The diagonal entries represent the correlation of each variable with itself, which is always 1. The off-diagonal values indicate the correlation strength between different attributes."/>
          <p:cNvPicPr>
            <a:picLocks noChangeAspect="1"/>
          </p:cNvPicPr>
          <p:nvPr/>
        </p:nvPicPr>
        <p:blipFill>
          <a:blip r:embed="rId2"/>
          <a:stretch>
            <a:fillRect/>
          </a:stretch>
        </p:blipFill>
        <p:spPr>
          <a:xfrm>
            <a:off x="2795765" y="2574047"/>
            <a:ext cx="7042574" cy="3183490"/>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orrelation"/>
          <p:cNvSpPr txBox="1">
            <a:spLocks noGrp="1"/>
          </p:cNvSpPr>
          <p:nvPr>
            <p:ph type="title"/>
          </p:nvPr>
        </p:nvSpPr>
        <p:spPr>
          <a:prstGeom prst="rect">
            <a:avLst/>
          </a:prstGeom>
        </p:spPr>
        <p:txBody>
          <a:bodyPr/>
          <a:lstStyle/>
          <a:p>
            <a:r>
              <a:t>Correlation</a:t>
            </a:r>
          </a:p>
        </p:txBody>
      </p:sp>
      <p:sp>
        <p:nvSpPr>
          <p:cNvPr id="151" name="Body"/>
          <p:cNvSpPr txBox="1">
            <a:spLocks noGrp="1"/>
          </p:cNvSpPr>
          <p:nvPr>
            <p:ph type="body" sz="quarter" idx="1"/>
          </p:nvPr>
        </p:nvSpPr>
        <p:spPr>
          <a:prstGeom prst="rect">
            <a:avLst/>
          </a:prstGeom>
        </p:spPr>
        <p:txBody>
          <a:bodyPr/>
          <a:lstStyle/>
          <a:p>
            <a:endParaRPr/>
          </a:p>
        </p:txBody>
      </p:sp>
      <p:sp>
        <p:nvSpPr>
          <p:cNvPr id="152"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30428" indent="-230428" defTabSz="384047">
              <a:spcBef>
                <a:spcPts val="1500"/>
              </a:spcBef>
              <a:buClrTx/>
              <a:buSzPct val="100000"/>
              <a:buFontTx/>
              <a:buChar char="▪"/>
              <a:defRPr sz="1512">
                <a:solidFill>
                  <a:srgbClr val="000000"/>
                </a:solidFill>
                <a:latin typeface="Arial"/>
                <a:ea typeface="Arial"/>
                <a:cs typeface="Arial"/>
                <a:sym typeface="Arial"/>
              </a:defRPr>
            </a:pPr>
            <a:r>
              <a:t>Covariance measures the direction of the relationship between two variables, but it depends on the units of X and Y (i.e., ranges)</a:t>
            </a:r>
          </a:p>
          <a:p>
            <a:pPr marL="230428" indent="-230428" defTabSz="384047">
              <a:spcBef>
                <a:spcPts val="1500"/>
              </a:spcBef>
              <a:buClrTx/>
              <a:buSzPct val="100000"/>
              <a:buFontTx/>
              <a:buChar char="▪"/>
              <a:defRPr sz="1512">
                <a:solidFill>
                  <a:srgbClr val="000000"/>
                </a:solidFill>
                <a:latin typeface="Arial"/>
                <a:ea typeface="Arial"/>
                <a:cs typeface="Arial"/>
                <a:sym typeface="Arial"/>
              </a:defRPr>
            </a:pPr>
            <a:r>
              <a:t>Correlation standardizes covariance by dividing through standard deviations</a:t>
            </a:r>
            <a:br/>
            <a:br/>
            <a:br/>
            <a:endParaRPr/>
          </a:p>
          <a:p>
            <a:pPr marL="230428" indent="-230428" defTabSz="384047">
              <a:spcBef>
                <a:spcPts val="1500"/>
              </a:spcBef>
              <a:buClrTx/>
              <a:buSzPct val="100000"/>
              <a:buFontTx/>
              <a:buChar char="▪"/>
              <a:defRPr sz="1512">
                <a:solidFill>
                  <a:srgbClr val="000000"/>
                </a:solidFill>
                <a:latin typeface="Arial"/>
                <a:ea typeface="Arial"/>
                <a:cs typeface="Arial"/>
                <a:sym typeface="Arial"/>
              </a:defRPr>
            </a:pPr>
            <a:r>
              <a:t>Correlation values range from +1 (max positive association) </a:t>
            </a:r>
            <a:br/>
            <a:r>
              <a:t>to -1 (max negative association)</a:t>
            </a:r>
          </a:p>
          <a:p>
            <a:pPr marL="230428" indent="-230428" defTabSz="384047">
              <a:spcBef>
                <a:spcPts val="1500"/>
              </a:spcBef>
              <a:buClrTx/>
              <a:buSzPct val="100000"/>
              <a:buFontTx/>
              <a:buChar char="▪"/>
              <a:defRPr sz="1512">
                <a:solidFill>
                  <a:srgbClr val="000000"/>
                </a:solidFill>
                <a:latin typeface="Arial"/>
                <a:ea typeface="Arial"/>
                <a:cs typeface="Arial"/>
                <a:sym typeface="Arial"/>
              </a:defRPr>
            </a:pPr>
            <a:r>
              <a:t>Correlation matrix is similar to covariance matrix</a:t>
            </a:r>
          </a:p>
          <a:p>
            <a:pPr marL="614476" lvl="1" indent="-230428" defTabSz="384047">
              <a:spcBef>
                <a:spcPts val="1500"/>
              </a:spcBef>
              <a:buClrTx/>
              <a:buSzPct val="100000"/>
              <a:buFontTx/>
              <a:buChar char="▪"/>
              <a:defRPr sz="1512">
                <a:solidFill>
                  <a:srgbClr val="000000"/>
                </a:solidFill>
                <a:latin typeface="Arial"/>
                <a:ea typeface="Arial"/>
                <a:cs typeface="Arial"/>
                <a:sym typeface="Arial"/>
              </a:defRPr>
            </a:pPr>
            <a:r>
              <a:t>Symmetric matrix of correlations for p variables</a:t>
            </a:r>
          </a:p>
          <a:p>
            <a:pPr marL="614476" lvl="1" indent="-230428" defTabSz="384047">
              <a:spcBef>
                <a:spcPts val="1500"/>
              </a:spcBef>
              <a:buClrTx/>
              <a:buSzPct val="100000"/>
              <a:buFontTx/>
              <a:buChar char="▪"/>
              <a:defRPr sz="1512">
                <a:solidFill>
                  <a:srgbClr val="000000"/>
                </a:solidFill>
                <a:latin typeface="Arial"/>
                <a:ea typeface="Arial"/>
                <a:cs typeface="Arial"/>
                <a:sym typeface="Arial"/>
              </a:defRPr>
            </a:pPr>
            <a:r>
              <a:t>Diagonal values in this case are equal to 1</a:t>
            </a:r>
          </a:p>
        </p:txBody>
      </p:sp>
      <p:pic>
        <p:nvPicPr>
          <p:cNvPr id="153" name="droppedImage.pdf" descr="droppedImage.pdf"/>
          <p:cNvPicPr>
            <a:picLocks noChangeAspect="1"/>
          </p:cNvPicPr>
          <p:nvPr/>
        </p:nvPicPr>
        <p:blipFill>
          <a:blip r:embed="rId2"/>
          <a:stretch>
            <a:fillRect/>
          </a:stretch>
        </p:blipFill>
        <p:spPr>
          <a:xfrm>
            <a:off x="4019352" y="3131851"/>
            <a:ext cx="3326104" cy="799129"/>
          </a:xfrm>
          <a:prstGeom prst="rect">
            <a:avLst/>
          </a:prstGeom>
          <a:ln w="12700">
            <a:miter lim="400000"/>
          </a:ln>
        </p:spPr>
      </p:pic>
      <p:pic>
        <p:nvPicPr>
          <p:cNvPr id="154" name="Image" descr="Image"/>
          <p:cNvPicPr>
            <a:picLocks noChangeAspect="1"/>
          </p:cNvPicPr>
          <p:nvPr/>
        </p:nvPicPr>
        <p:blipFill>
          <a:blip r:embed="rId3"/>
          <a:stretch>
            <a:fillRect/>
          </a:stretch>
        </p:blipFill>
        <p:spPr>
          <a:xfrm>
            <a:off x="7947636" y="3152763"/>
            <a:ext cx="2717129" cy="271442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rrelation example"/>
          <p:cNvSpPr txBox="1">
            <a:spLocks noGrp="1"/>
          </p:cNvSpPr>
          <p:nvPr>
            <p:ph type="title"/>
          </p:nvPr>
        </p:nvSpPr>
        <p:spPr>
          <a:prstGeom prst="rect">
            <a:avLst/>
          </a:prstGeom>
        </p:spPr>
        <p:txBody>
          <a:bodyPr/>
          <a:lstStyle/>
          <a:p>
            <a:r>
              <a:t>Correlation example</a:t>
            </a:r>
          </a:p>
        </p:txBody>
      </p:sp>
      <p:sp>
        <p:nvSpPr>
          <p:cNvPr id="157" name="# correlation for mammography data…"/>
          <p:cNvSpPr txBox="1">
            <a:spLocks noGrp="1"/>
          </p:cNvSpPr>
          <p:nvPr>
            <p:ph type="body" sz="half" idx="4294967295"/>
          </p:nvPr>
        </p:nvSpPr>
        <p:spPr>
          <a:xfrm>
            <a:off x="2128448" y="1824895"/>
            <a:ext cx="5797670"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 correlation for mammography data </a:t>
            </a:r>
          </a:p>
          <a:p>
            <a:pPr marL="0" indent="0">
              <a:spcBef>
                <a:spcPts val="600"/>
              </a:spcBef>
              <a:buClrTx/>
              <a:buSzTx/>
              <a:buFontTx/>
              <a:buNone/>
              <a:defRPr sz="1400" b="1">
                <a:latin typeface="Courier New"/>
                <a:ea typeface="Courier New"/>
                <a:cs typeface="Courier New"/>
                <a:sym typeface="Courier New"/>
              </a:defRPr>
            </a:pPr>
            <a:r>
              <a:t>data2.corr()</a:t>
            </a:r>
          </a:p>
          <a:p>
            <a:pPr marL="0" indent="0">
              <a:spcBef>
                <a:spcPts val="600"/>
              </a:spcBef>
              <a:buClrTx/>
              <a:buSzTx/>
              <a:buFontTx/>
              <a:buNone/>
              <a:defRPr sz="1400" b="1">
                <a:latin typeface="Courier New"/>
                <a:ea typeface="Courier New"/>
                <a:cs typeface="Courier New"/>
                <a:sym typeface="Courier New"/>
              </a:defRPr>
            </a:pPr>
            <a:endParaRPr/>
          </a:p>
        </p:txBody>
      </p:sp>
      <p:pic>
        <p:nvPicPr>
          <p:cNvPr id="158" name="Screen Shot 2019-05-27 at 5.02.32 PM.png" descr="This image is a table displaying the correlation coefficients between various attributes (BIRADS, Age, Shape, Margin, Density, Severity). The diagonal of the table shows a perfect correlation (1.0) for each attribute with itself. The off-diagonal values represent the pairwise correlations between different attributes, ranging from weak to moderate relationships based on the magnitude of the values."/>
          <p:cNvPicPr>
            <a:picLocks noChangeAspect="1"/>
          </p:cNvPicPr>
          <p:nvPr/>
        </p:nvPicPr>
        <p:blipFill>
          <a:blip r:embed="rId2"/>
          <a:stretch>
            <a:fillRect/>
          </a:stretch>
        </p:blipFill>
        <p:spPr>
          <a:xfrm>
            <a:off x="2929448" y="2736808"/>
            <a:ext cx="6333104" cy="285796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orrelation example"/>
          <p:cNvSpPr txBox="1">
            <a:spLocks noGrp="1"/>
          </p:cNvSpPr>
          <p:nvPr>
            <p:ph type="title"/>
          </p:nvPr>
        </p:nvSpPr>
        <p:spPr>
          <a:prstGeom prst="rect">
            <a:avLst/>
          </a:prstGeom>
        </p:spPr>
        <p:txBody>
          <a:bodyPr/>
          <a:lstStyle/>
          <a:p>
            <a:r>
              <a:t>Correlation example</a:t>
            </a:r>
          </a:p>
        </p:txBody>
      </p:sp>
      <p:sp>
        <p:nvSpPr>
          <p:cNvPr id="161" name="# visualizing correlation matrix using a divergent color map…"/>
          <p:cNvSpPr txBox="1">
            <a:spLocks noGrp="1"/>
          </p:cNvSpPr>
          <p:nvPr>
            <p:ph type="body" sz="half" idx="4294967295"/>
          </p:nvPr>
        </p:nvSpPr>
        <p:spPr>
          <a:xfrm>
            <a:off x="2128448" y="1824895"/>
            <a:ext cx="6976693"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 visualizing correlation matrix using a divergent color map</a:t>
            </a:r>
          </a:p>
          <a:p>
            <a:pPr marL="0" indent="0">
              <a:spcBef>
                <a:spcPts val="600"/>
              </a:spcBef>
              <a:buClrTx/>
              <a:buSzTx/>
              <a:buFontTx/>
              <a:buNone/>
              <a:defRPr sz="1400" b="1">
                <a:latin typeface="Courier New"/>
                <a:ea typeface="Courier New"/>
                <a:cs typeface="Courier New"/>
                <a:sym typeface="Courier New"/>
              </a:defRPr>
            </a:pPr>
            <a:r>
              <a:t>plt.imshow(data2.corr(),cmap='RdBu')</a:t>
            </a:r>
          </a:p>
          <a:p>
            <a:pPr marL="0" indent="0">
              <a:spcBef>
                <a:spcPts val="600"/>
              </a:spcBef>
              <a:buClrTx/>
              <a:buSzTx/>
              <a:buFontTx/>
              <a:buNone/>
              <a:defRPr sz="1400" b="1">
                <a:latin typeface="Courier New"/>
                <a:ea typeface="Courier New"/>
                <a:cs typeface="Courier New"/>
                <a:sym typeface="Courier New"/>
              </a:defRPr>
            </a:pPr>
            <a:endParaRPr/>
          </a:p>
        </p:txBody>
      </p:sp>
      <p:pic>
        <p:nvPicPr>
          <p:cNvPr id="162" name="Screen Shot 2019-05-27 at 5.11.25 PM.png" descr="&#10;This image is a heatmap representing a matrix of values. The colors range from deep blue (representing low values) to red (representing high values), with lighter shades indicating values in between. The grid structure shows how each pair of elements interacts, with color intensities visualizing the magnitude of their relationships or values. Each row and column is indexed from 0 to 5."/>
          <p:cNvPicPr>
            <a:picLocks noChangeAspect="1"/>
          </p:cNvPicPr>
          <p:nvPr/>
        </p:nvPicPr>
        <p:blipFill>
          <a:blip r:embed="rId2"/>
          <a:stretch>
            <a:fillRect/>
          </a:stretch>
        </p:blipFill>
        <p:spPr>
          <a:xfrm>
            <a:off x="4242321" y="2519126"/>
            <a:ext cx="4149462" cy="416762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orrelation example"/>
          <p:cNvSpPr txBox="1">
            <a:spLocks noGrp="1"/>
          </p:cNvSpPr>
          <p:nvPr>
            <p:ph type="title"/>
          </p:nvPr>
        </p:nvSpPr>
        <p:spPr>
          <a:prstGeom prst="rect">
            <a:avLst/>
          </a:prstGeom>
        </p:spPr>
        <p:txBody>
          <a:bodyPr/>
          <a:lstStyle/>
          <a:p>
            <a:r>
              <a:t>Correlation example</a:t>
            </a:r>
          </a:p>
        </p:txBody>
      </p:sp>
      <p:sp>
        <p:nvSpPr>
          <p:cNvPr id="165" name="# correlation of iris data…"/>
          <p:cNvSpPr txBox="1">
            <a:spLocks noGrp="1"/>
          </p:cNvSpPr>
          <p:nvPr>
            <p:ph type="body" sz="half" idx="4294967295"/>
          </p:nvPr>
        </p:nvSpPr>
        <p:spPr>
          <a:xfrm>
            <a:off x="2128448" y="1824895"/>
            <a:ext cx="5797670"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 correlation of iris data </a:t>
            </a:r>
          </a:p>
          <a:p>
            <a:pPr marL="0" indent="0">
              <a:spcBef>
                <a:spcPts val="600"/>
              </a:spcBef>
              <a:buClrTx/>
              <a:buSzTx/>
              <a:buFontTx/>
              <a:buNone/>
              <a:defRPr sz="1400" b="1">
                <a:latin typeface="Courier New"/>
                <a:ea typeface="Courier New"/>
                <a:cs typeface="Courier New"/>
                <a:sym typeface="Courier New"/>
              </a:defRPr>
            </a:pPr>
            <a:r>
              <a:t>data.corr()</a:t>
            </a:r>
          </a:p>
          <a:p>
            <a:pPr marL="0" indent="0">
              <a:spcBef>
                <a:spcPts val="600"/>
              </a:spcBef>
              <a:buClrTx/>
              <a:buSzTx/>
              <a:buFontTx/>
              <a:buNone/>
              <a:defRPr sz="1400" b="1">
                <a:latin typeface="Courier New"/>
                <a:ea typeface="Courier New"/>
                <a:cs typeface="Courier New"/>
                <a:sym typeface="Courier New"/>
              </a:defRPr>
            </a:pPr>
            <a:endParaRPr/>
          </a:p>
        </p:txBody>
      </p:sp>
      <p:pic>
        <p:nvPicPr>
          <p:cNvPr id="166" name="Screen Shot 2019-05-27 at 2.52.59 PM.png" descr="This image is a correlation matrix for four variables: sepal-length, sepal-width, petal-length, and petal-width. The values in the matrix range from -1 to 1, indicating the strength and direction of the correlation between each pair of variables. A value of 1 indicates perfect positive correlation, while negative values represent an inverse relationship."/>
          <p:cNvPicPr>
            <a:picLocks noChangeAspect="1"/>
          </p:cNvPicPr>
          <p:nvPr/>
        </p:nvPicPr>
        <p:blipFill>
          <a:blip r:embed="rId2"/>
          <a:stretch>
            <a:fillRect/>
          </a:stretch>
        </p:blipFill>
        <p:spPr>
          <a:xfrm>
            <a:off x="2902665" y="3075172"/>
            <a:ext cx="6386670" cy="2181240"/>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a:extLst>
              <a:ext uri="{C183D7F6-B498-43B3-948B-1728B52AA6E4}">
                <adec:decorative xmlns:adec="http://schemas.microsoft.com/office/drawing/2017/decorative" val="1"/>
              </a:ext>
            </a:extLst>
          </p:cNvPr>
          <p:cNvSpPr/>
          <p:nvPr/>
        </p:nvSpPr>
        <p:spPr>
          <a:xfrm>
            <a:off x="10421630" y="5500326"/>
            <a:ext cx="1654365" cy="1270001"/>
          </a:xfrm>
          <a:prstGeom prst="rect">
            <a:avLst/>
          </a:prstGeom>
          <a:solidFill>
            <a:srgbClr val="FFFFFF"/>
          </a:solidFill>
          <a:ln w="12700">
            <a:miter lim="400000"/>
          </a:ln>
        </p:spPr>
        <p:txBody>
          <a:bodyPr lIns="45719" rIns="45719" anchor="ctr"/>
          <a:lstStyle/>
          <a:p>
            <a:endParaRPr/>
          </a:p>
        </p:txBody>
      </p:sp>
      <p:sp>
        <p:nvSpPr>
          <p:cNvPr id="169" name="Scatterplots of correlated variables"/>
          <p:cNvSpPr txBox="1">
            <a:spLocks noGrp="1"/>
          </p:cNvSpPr>
          <p:nvPr>
            <p:ph type="title"/>
          </p:nvPr>
        </p:nvSpPr>
        <p:spPr>
          <a:prstGeom prst="rect">
            <a:avLst/>
          </a:prstGeom>
        </p:spPr>
        <p:txBody>
          <a:bodyPr/>
          <a:lstStyle/>
          <a:p>
            <a:r>
              <a:t>Scatterplots of correlated variables</a:t>
            </a:r>
          </a:p>
        </p:txBody>
      </p:sp>
      <p:pic>
        <p:nvPicPr>
          <p:cNvPr id="170" name="Screen Shot 2019-05-27 at 4.54.36 PM.png" descr="This is a scatter plot depicting the relationship between sepal-width and petal-length, with a red regression line indicating the trend. The negative slope of the regression line suggests an inverse relationship between sepal-width and petal-length in the dataset.&#10;"/>
          <p:cNvPicPr>
            <a:picLocks noChangeAspect="1"/>
          </p:cNvPicPr>
          <p:nvPr/>
        </p:nvPicPr>
        <p:blipFill>
          <a:blip r:embed="rId2"/>
          <a:stretch>
            <a:fillRect/>
          </a:stretch>
        </p:blipFill>
        <p:spPr>
          <a:xfrm>
            <a:off x="6463628" y="1808602"/>
            <a:ext cx="5196303" cy="5019274"/>
          </a:xfrm>
          <a:prstGeom prst="rect">
            <a:avLst/>
          </a:prstGeom>
          <a:ln w="12700">
            <a:miter lim="400000"/>
          </a:ln>
        </p:spPr>
      </p:pic>
      <p:pic>
        <p:nvPicPr>
          <p:cNvPr id="171" name="Screen Shot 2019-05-27 at 4.54.57 PM.png" descr="This is a scatter plot illustrating the relationship between petal-width and petal-length. A red regression line has been added, showing a strong positive correlation between the two variables, as indicated by the upward slope of the line."/>
          <p:cNvPicPr>
            <a:picLocks noChangeAspect="1"/>
          </p:cNvPicPr>
          <p:nvPr/>
        </p:nvPicPr>
        <p:blipFill>
          <a:blip r:embed="rId3"/>
          <a:stretch>
            <a:fillRect/>
          </a:stretch>
        </p:blipFill>
        <p:spPr>
          <a:xfrm>
            <a:off x="1014888" y="1873221"/>
            <a:ext cx="5196303" cy="4890037"/>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dding a fit line to scatter plots"/>
          <p:cNvSpPr txBox="1">
            <a:spLocks noGrp="1"/>
          </p:cNvSpPr>
          <p:nvPr>
            <p:ph type="title"/>
          </p:nvPr>
        </p:nvSpPr>
        <p:spPr>
          <a:prstGeom prst="rect">
            <a:avLst/>
          </a:prstGeom>
        </p:spPr>
        <p:txBody>
          <a:bodyPr/>
          <a:lstStyle/>
          <a:p>
            <a:r>
              <a:t>Adding a fit line to scatter plots</a:t>
            </a:r>
          </a:p>
        </p:txBody>
      </p:sp>
      <p:sp>
        <p:nvSpPr>
          <p:cNvPr id="174" name="from sklearn import linear_model…"/>
          <p:cNvSpPr txBox="1">
            <a:spLocks noGrp="1"/>
          </p:cNvSpPr>
          <p:nvPr>
            <p:ph type="body" idx="4294967295"/>
          </p:nvPr>
        </p:nvSpPr>
        <p:spPr>
          <a:xfrm>
            <a:off x="2128448" y="1824895"/>
            <a:ext cx="7935104"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from sklearn import linear_model</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r>
              <a:t>xvar = 'petal-length'</a:t>
            </a:r>
          </a:p>
          <a:p>
            <a:pPr marL="0" indent="0">
              <a:spcBef>
                <a:spcPts val="600"/>
              </a:spcBef>
              <a:buClrTx/>
              <a:buSzTx/>
              <a:buFontTx/>
              <a:buNone/>
              <a:defRPr sz="1400" b="1">
                <a:latin typeface="Courier New"/>
                <a:ea typeface="Courier New"/>
                <a:cs typeface="Courier New"/>
                <a:sym typeface="Courier New"/>
              </a:defRPr>
            </a:pPr>
            <a:r>
              <a:t>yvar = 'petal-width'</a:t>
            </a:r>
          </a:p>
          <a:p>
            <a:pPr marL="0" indent="0">
              <a:spcBef>
                <a:spcPts val="600"/>
              </a:spcBef>
              <a:buClrTx/>
              <a:buSzTx/>
              <a:buFontTx/>
              <a:buNone/>
              <a:defRPr sz="1400" b="1">
                <a:latin typeface="Courier New"/>
                <a:ea typeface="Courier New"/>
                <a:cs typeface="Courier New"/>
                <a:sym typeface="Courier New"/>
              </a:defRPr>
            </a:pPr>
            <a:r>
              <a:t>plt.scatter(data[xvar],data[yvar])</a:t>
            </a:r>
          </a:p>
          <a:p>
            <a:pPr marL="0" indent="0">
              <a:spcBef>
                <a:spcPts val="600"/>
              </a:spcBef>
              <a:buClrTx/>
              <a:buSzTx/>
              <a:buFontTx/>
              <a:buNone/>
              <a:defRPr sz="1400" b="1">
                <a:latin typeface="Courier New"/>
                <a:ea typeface="Courier New"/>
                <a:cs typeface="Courier New"/>
                <a:sym typeface="Courier New"/>
              </a:defRPr>
            </a:pPr>
            <a:r>
              <a:t>plt.ylabel(xvar)</a:t>
            </a:r>
          </a:p>
          <a:p>
            <a:pPr marL="0" indent="0">
              <a:spcBef>
                <a:spcPts val="600"/>
              </a:spcBef>
              <a:buClrTx/>
              <a:buSzTx/>
              <a:buFontTx/>
              <a:buNone/>
              <a:defRPr sz="1400" b="1">
                <a:latin typeface="Courier New"/>
                <a:ea typeface="Courier New"/>
                <a:cs typeface="Courier New"/>
                <a:sym typeface="Courier New"/>
              </a:defRPr>
            </a:pPr>
            <a:r>
              <a:t>plt.xlabel(yvar)</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r>
              <a:t># Create linear regression object</a:t>
            </a:r>
          </a:p>
          <a:p>
            <a:pPr marL="0" indent="0">
              <a:spcBef>
                <a:spcPts val="600"/>
              </a:spcBef>
              <a:buClrTx/>
              <a:buSzTx/>
              <a:buFontTx/>
              <a:buNone/>
              <a:defRPr sz="1400" b="1">
                <a:latin typeface="Courier New"/>
                <a:ea typeface="Courier New"/>
                <a:cs typeface="Courier New"/>
                <a:sym typeface="Courier New"/>
              </a:defRPr>
            </a:pPr>
            <a:r>
              <a:t>regr = linear_model.LinearRegression()</a:t>
            </a:r>
          </a:p>
          <a:p>
            <a:pPr marL="0" indent="0">
              <a:spcBef>
                <a:spcPts val="600"/>
              </a:spcBef>
              <a:buClrTx/>
              <a:buSzTx/>
              <a:buFontTx/>
              <a:buNone/>
              <a:defRPr sz="1400" b="1">
                <a:latin typeface="Courier New"/>
                <a:ea typeface="Courier New"/>
                <a:cs typeface="Courier New"/>
                <a:sym typeface="Courier New"/>
              </a:defRPr>
            </a:pPr>
            <a:r>
              <a:t># Fit the regression model using the data</a:t>
            </a:r>
          </a:p>
          <a:p>
            <a:pPr marL="0" indent="0">
              <a:spcBef>
                <a:spcPts val="600"/>
              </a:spcBef>
              <a:buClrTx/>
              <a:buSzTx/>
              <a:buFontTx/>
              <a:buNone/>
              <a:defRPr sz="1400" b="1">
                <a:latin typeface="Courier New"/>
                <a:ea typeface="Courier New"/>
                <a:cs typeface="Courier New"/>
                <a:sym typeface="Courier New"/>
              </a:defRPr>
            </a:pPr>
            <a:r>
              <a:t>regr.fit(data[[xvar]].values, data[yvar].values)</a:t>
            </a:r>
          </a:p>
          <a:p>
            <a:pPr marL="0" indent="0">
              <a:spcBef>
                <a:spcPts val="600"/>
              </a:spcBef>
              <a:buClrTx/>
              <a:buSzTx/>
              <a:buFontTx/>
              <a:buNone/>
              <a:defRPr sz="1400" b="1">
                <a:latin typeface="Courier New"/>
                <a:ea typeface="Courier New"/>
                <a:cs typeface="Courier New"/>
                <a:sym typeface="Courier New"/>
              </a:defRPr>
            </a:pPr>
            <a:r>
              <a:t># Plot the predicted y values as a line</a:t>
            </a:r>
          </a:p>
          <a:p>
            <a:pPr marL="0" indent="0">
              <a:spcBef>
                <a:spcPts val="600"/>
              </a:spcBef>
              <a:buClrTx/>
              <a:buSzTx/>
              <a:buFontTx/>
              <a:buNone/>
              <a:defRPr sz="1400" b="1">
                <a:latin typeface="Courier New"/>
                <a:ea typeface="Courier New"/>
                <a:cs typeface="Courier New"/>
                <a:sym typeface="Courier New"/>
              </a:defRPr>
            </a:pPr>
            <a:r>
              <a:t>plt.plot(data[xvar], regr.predict(t), color='red', linewidth=2)</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Dimensionality reduction"/>
          <p:cNvSpPr txBox="1">
            <a:spLocks noGrp="1"/>
          </p:cNvSpPr>
          <p:nvPr>
            <p:ph type="title"/>
          </p:nvPr>
        </p:nvSpPr>
        <p:spPr>
          <a:prstGeom prst="rect">
            <a:avLst/>
          </a:prstGeom>
        </p:spPr>
        <p:txBody>
          <a:bodyPr/>
          <a:lstStyle/>
          <a:p>
            <a:r>
              <a:t>Dimensionality reduction</a:t>
            </a:r>
          </a:p>
        </p:txBody>
      </p:sp>
      <p:sp>
        <p:nvSpPr>
          <p:cNvPr id="88" name="Body"/>
          <p:cNvSpPr txBox="1">
            <a:spLocks noGrp="1"/>
          </p:cNvSpPr>
          <p:nvPr>
            <p:ph type="body" sz="quarter" idx="1"/>
          </p:nvPr>
        </p:nvSpPr>
        <p:spPr>
          <a:prstGeom prst="rect">
            <a:avLst/>
          </a:prstGeom>
        </p:spPr>
        <p:txBody>
          <a:bodyPr/>
          <a:lstStyle/>
          <a:p>
            <a:endParaRPr/>
          </a:p>
        </p:txBody>
      </p:sp>
      <p:sp>
        <p:nvSpPr>
          <p:cNvPr id="89"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High-dimensional data (i.e., examples represented by many, many attributes) will often have simpler structure, e.g.</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Topics in documents/products</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Product characteristics (reliability, cost etc.)</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User preferences/demographics</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This simpler structure can often be approximated using a lower-dimensional representation, i.e., projecting objects into different space w/fewer attributes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Dimensionality reduction (cont)"/>
          <p:cNvSpPr txBox="1">
            <a:spLocks noGrp="1"/>
          </p:cNvSpPr>
          <p:nvPr>
            <p:ph type="title"/>
          </p:nvPr>
        </p:nvSpPr>
        <p:spPr>
          <a:prstGeom prst="rect">
            <a:avLst/>
          </a:prstGeom>
        </p:spPr>
        <p:txBody>
          <a:bodyPr/>
          <a:lstStyle/>
          <a:p>
            <a:r>
              <a:t>Dimensionality reduction (cont)</a:t>
            </a:r>
          </a:p>
        </p:txBody>
      </p:sp>
      <p:sp>
        <p:nvSpPr>
          <p:cNvPr id="92" name="Body"/>
          <p:cNvSpPr txBox="1">
            <a:spLocks noGrp="1"/>
          </p:cNvSpPr>
          <p:nvPr>
            <p:ph type="body" sz="quarter" idx="1"/>
          </p:nvPr>
        </p:nvSpPr>
        <p:spPr>
          <a:prstGeom prst="rect">
            <a:avLst/>
          </a:prstGeom>
        </p:spPr>
        <p:txBody>
          <a:bodyPr/>
          <a:lstStyle/>
          <a:p>
            <a:endParaRPr/>
          </a:p>
        </p:txBody>
      </p:sp>
      <p:pic>
        <p:nvPicPr>
          <p:cNvPr id="93" name="Screen Shot 2018-03-22 at 8.48.06 AM.png" descr="A scatter plot with red points and a red line running through the center, indicating a linear relationship between the two variables plotted on the x and y axes. The points show some deviation from the line, with a general upward trend."/>
          <p:cNvPicPr>
            <a:picLocks noChangeAspect="1"/>
          </p:cNvPicPr>
          <p:nvPr/>
        </p:nvPicPr>
        <p:blipFill>
          <a:blip r:embed="rId2"/>
          <a:stretch>
            <a:fillRect/>
          </a:stretch>
        </p:blipFill>
        <p:spPr>
          <a:xfrm>
            <a:off x="7062993" y="2480455"/>
            <a:ext cx="4239398" cy="2886105"/>
          </a:xfrm>
          <a:prstGeom prst="rect">
            <a:avLst/>
          </a:prstGeom>
          <a:ln w="12700">
            <a:miter lim="400000"/>
          </a:ln>
        </p:spPr>
      </p:pic>
      <p:sp>
        <p:nvSpPr>
          <p:cNvPr id="94" name="Body Text"/>
          <p:cNvSpPr>
            <a:spLocks noGrp="1"/>
          </p:cNvSpPr>
          <p:nvPr>
            <p:ph type="body" idx="13"/>
          </p:nvPr>
        </p:nvSpPr>
        <p:spPr>
          <a:xfrm>
            <a:off x="2251287" y="2217739"/>
            <a:ext cx="5156967" cy="3411538"/>
          </a:xfrm>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Usually, the data vary more strongly in some dimensions than others</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Fitting a linear model to the strongest directions gives a good approximation to the data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rincipal component analysis (PCA)"/>
          <p:cNvSpPr txBox="1">
            <a:spLocks noGrp="1"/>
          </p:cNvSpPr>
          <p:nvPr>
            <p:ph type="title"/>
          </p:nvPr>
        </p:nvSpPr>
        <p:spPr>
          <a:prstGeom prst="rect">
            <a:avLst/>
          </a:prstGeom>
        </p:spPr>
        <p:txBody>
          <a:bodyPr/>
          <a:lstStyle/>
          <a:p>
            <a:r>
              <a:t>Principal component analysis (PCA)</a:t>
            </a:r>
          </a:p>
        </p:txBody>
      </p:sp>
      <p:sp>
        <p:nvSpPr>
          <p:cNvPr id="97" name="Body"/>
          <p:cNvSpPr txBox="1">
            <a:spLocks noGrp="1"/>
          </p:cNvSpPr>
          <p:nvPr>
            <p:ph type="body" sz="quarter" idx="1"/>
          </p:nvPr>
        </p:nvSpPr>
        <p:spPr>
          <a:prstGeom prst="rect">
            <a:avLst/>
          </a:prstGeom>
        </p:spPr>
        <p:txBody>
          <a:bodyPr/>
          <a:lstStyle/>
          <a:p>
            <a:endParaRPr/>
          </a:p>
        </p:txBody>
      </p:sp>
      <p:sp>
        <p:nvSpPr>
          <p:cNvPr id="98" name="Body Text"/>
          <p:cNvSpPr>
            <a:spLocks noGrp="1"/>
          </p:cNvSpPr>
          <p:nvPr>
            <p:ph type="body" idx="13"/>
          </p:nvPr>
        </p:nvSpPr>
        <p:spPr>
          <a:xfrm>
            <a:off x="2251287" y="2217739"/>
            <a:ext cx="4050598" cy="3411538"/>
          </a:xfrm>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PCA is a linear dimensionality reduction method dating back to Pearson in 1901 </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One of the most useful techniques in exploratory data analysis</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PCA finds the directions (principal components) that maximize the variance of the data</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Principal vectors are orthogonal, gives best axes to project data onto </a:t>
            </a:r>
          </a:p>
        </p:txBody>
      </p:sp>
      <p:pic>
        <p:nvPicPr>
          <p:cNvPr id="99" name="Image" descr="Image"/>
          <p:cNvPicPr>
            <a:picLocks noChangeAspect="1"/>
          </p:cNvPicPr>
          <p:nvPr/>
        </p:nvPicPr>
        <p:blipFill>
          <a:blip r:embed="rId2"/>
          <a:stretch>
            <a:fillRect/>
          </a:stretch>
        </p:blipFill>
        <p:spPr>
          <a:xfrm>
            <a:off x="6884983" y="2402264"/>
            <a:ext cx="4691381" cy="3518557"/>
          </a:xfrm>
          <a:prstGeom prst="rect">
            <a:avLst/>
          </a:prstGeom>
          <a:ln w="12700">
            <a:miter lim="400000"/>
          </a:ln>
        </p:spPr>
      </p:pic>
      <p:sp>
        <p:nvSpPr>
          <p:cNvPr id="100" name="1st principal vector"/>
          <p:cNvSpPr txBox="1"/>
          <p:nvPr/>
        </p:nvSpPr>
        <p:spPr>
          <a:xfrm>
            <a:off x="9602243" y="2197187"/>
            <a:ext cx="1925358" cy="9271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ctr" defTabSz="825500">
              <a:lnSpc>
                <a:spcPct val="80000"/>
              </a:lnSpc>
              <a:defRPr>
                <a:latin typeface="Avenir Next Medium"/>
                <a:ea typeface="Avenir Next Medium"/>
                <a:cs typeface="Avenir Next Medium"/>
                <a:sym typeface="Avenir Next Medium"/>
              </a:defRPr>
            </a:pPr>
            <a:r>
              <a:t>1</a:t>
            </a:r>
            <a:r>
              <a:rPr baseline="31999"/>
              <a:t>st</a:t>
            </a:r>
            <a:r>
              <a:t> principal vector</a:t>
            </a:r>
          </a:p>
        </p:txBody>
      </p:sp>
      <p:sp>
        <p:nvSpPr>
          <p:cNvPr id="101" name="2nd principal vector"/>
          <p:cNvSpPr txBox="1"/>
          <p:nvPr/>
        </p:nvSpPr>
        <p:spPr>
          <a:xfrm>
            <a:off x="10230889" y="4719131"/>
            <a:ext cx="1516310" cy="9271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ctr" defTabSz="825500">
              <a:lnSpc>
                <a:spcPct val="80000"/>
              </a:lnSpc>
              <a:defRPr>
                <a:latin typeface="Avenir Next Medium"/>
                <a:ea typeface="Avenir Next Medium"/>
                <a:cs typeface="Avenir Next Medium"/>
                <a:sym typeface="Avenir Next Medium"/>
              </a:defRPr>
            </a:pPr>
            <a:r>
              <a:t>2</a:t>
            </a:r>
            <a:r>
              <a:rPr baseline="31999"/>
              <a:t>nd</a:t>
            </a:r>
            <a:r>
              <a:t> principal vector</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CA: High level approach"/>
          <p:cNvSpPr txBox="1">
            <a:spLocks noGrp="1"/>
          </p:cNvSpPr>
          <p:nvPr>
            <p:ph type="title"/>
          </p:nvPr>
        </p:nvSpPr>
        <p:spPr>
          <a:prstGeom prst="rect">
            <a:avLst/>
          </a:prstGeom>
        </p:spPr>
        <p:txBody>
          <a:bodyPr/>
          <a:lstStyle/>
          <a:p>
            <a:r>
              <a:t>PCA: High level approach</a:t>
            </a:r>
          </a:p>
        </p:txBody>
      </p:sp>
      <p:sp>
        <p:nvSpPr>
          <p:cNvPr id="104" name="Body"/>
          <p:cNvSpPr txBox="1">
            <a:spLocks noGrp="1"/>
          </p:cNvSpPr>
          <p:nvPr>
            <p:ph type="body" sz="quarter" idx="1"/>
          </p:nvPr>
        </p:nvSpPr>
        <p:spPr>
          <a:prstGeom prst="rect">
            <a:avLst/>
          </a:prstGeom>
        </p:spPr>
        <p:txBody>
          <a:bodyPr/>
          <a:lstStyle/>
          <a:p>
            <a:endParaRPr/>
          </a:p>
        </p:txBody>
      </p:sp>
      <p:sp>
        <p:nvSpPr>
          <p:cNvPr id="105"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Given data matrix X with p dimensions (attributes)</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Mean center each column of X </a:t>
            </a:r>
            <a:br/>
            <a:r>
              <a:t>(ie. subtract from each attribute value the mean of that attribute)</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Compute the p x p covariance matrix: </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Find eigenvectors and eigenvalues of the symmetric covariance matrix Σ</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The eigenvectors correspond to the principle components of X</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Select the m eigenvectors with largest eigenvalues to reduce dimensionality</a:t>
            </a:r>
          </a:p>
        </p:txBody>
      </p:sp>
      <p:pic>
        <p:nvPicPr>
          <p:cNvPr id="106" name="droppedImage.pdf" descr="droppedImage.pdf"/>
          <p:cNvPicPr>
            <a:picLocks noChangeAspect="1"/>
          </p:cNvPicPr>
          <p:nvPr/>
        </p:nvPicPr>
        <p:blipFill>
          <a:blip r:embed="rId2"/>
          <a:stretch>
            <a:fillRect/>
          </a:stretch>
        </p:blipFill>
        <p:spPr>
          <a:xfrm>
            <a:off x="6865060" y="3417221"/>
            <a:ext cx="1474546" cy="30797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Applying PCA"/>
          <p:cNvSpPr txBox="1">
            <a:spLocks noGrp="1"/>
          </p:cNvSpPr>
          <p:nvPr>
            <p:ph type="title"/>
          </p:nvPr>
        </p:nvSpPr>
        <p:spPr>
          <a:prstGeom prst="rect">
            <a:avLst/>
          </a:prstGeom>
        </p:spPr>
        <p:txBody>
          <a:bodyPr/>
          <a:lstStyle/>
          <a:p>
            <a:r>
              <a:t>Applying PCA</a:t>
            </a:r>
          </a:p>
        </p:txBody>
      </p:sp>
      <p:sp>
        <p:nvSpPr>
          <p:cNvPr id="109" name="Body"/>
          <p:cNvSpPr txBox="1">
            <a:spLocks noGrp="1"/>
          </p:cNvSpPr>
          <p:nvPr>
            <p:ph type="body" sz="quarter" idx="1"/>
          </p:nvPr>
        </p:nvSpPr>
        <p:spPr>
          <a:prstGeom prst="rect">
            <a:avLst/>
          </a:prstGeom>
        </p:spPr>
        <p:txBody>
          <a:bodyPr/>
          <a:lstStyle/>
          <a:p>
            <a:endParaRPr/>
          </a:p>
        </p:txBody>
      </p:sp>
      <p:sp>
        <p:nvSpPr>
          <p:cNvPr id="110"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274320" indent="-274320" defTabSz="457200">
              <a:spcBef>
                <a:spcPts val="1800"/>
              </a:spcBef>
              <a:buClrTx/>
              <a:buSzPct val="100000"/>
              <a:buFontTx/>
              <a:buChar char="▪"/>
              <a:defRPr sz="1800">
                <a:solidFill>
                  <a:srgbClr val="000000"/>
                </a:solidFill>
                <a:latin typeface="Arial"/>
                <a:ea typeface="Arial"/>
                <a:cs typeface="Arial"/>
                <a:sym typeface="Arial"/>
              </a:defRPr>
            </a:lvl1pPr>
          </a:lstStyle>
          <a:p>
            <a:r>
              <a:t>New data vectors are formed by projecting the data onto the first few principal components (i.e., top m eigenvectors) </a:t>
            </a:r>
          </a:p>
        </p:txBody>
      </p:sp>
      <p:pic>
        <p:nvPicPr>
          <p:cNvPr id="111" name="droppedImage.pdf" descr="droppedImage.pdf"/>
          <p:cNvPicPr>
            <a:picLocks noChangeAspect="1"/>
          </p:cNvPicPr>
          <p:nvPr/>
        </p:nvPicPr>
        <p:blipFill>
          <a:blip r:embed="rId2"/>
          <a:stretch>
            <a:fillRect/>
          </a:stretch>
        </p:blipFill>
        <p:spPr>
          <a:xfrm>
            <a:off x="2345586" y="3037181"/>
            <a:ext cx="5159933" cy="3305243"/>
          </a:xfrm>
          <a:prstGeom prst="rect">
            <a:avLst/>
          </a:prstGeom>
          <a:ln w="12700">
            <a:miter lim="400000"/>
          </a:ln>
        </p:spPr>
      </p:pic>
      <p:sp>
        <p:nvSpPr>
          <p:cNvPr id="112" name="If m=p then data is transformed to new basis…"/>
          <p:cNvSpPr txBox="1"/>
          <p:nvPr/>
        </p:nvSpPr>
        <p:spPr>
          <a:xfrm>
            <a:off x="6836571" y="4781207"/>
            <a:ext cx="5562189" cy="14940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pPr defTabSz="825500">
              <a:defRPr sz="1600">
                <a:latin typeface="Arial"/>
                <a:ea typeface="Arial"/>
                <a:cs typeface="Arial"/>
                <a:sym typeface="Arial"/>
              </a:defRPr>
            </a:pPr>
            <a:r>
              <a:t>If </a:t>
            </a:r>
            <a:r>
              <a:rPr>
                <a:solidFill>
                  <a:srgbClr val="941100"/>
                </a:solidFill>
              </a:rPr>
              <a:t>m=p</a:t>
            </a:r>
            <a:r>
              <a:t> then data is transformed to new basis</a:t>
            </a:r>
          </a:p>
          <a:p>
            <a:pPr defTabSz="825500">
              <a:defRPr sz="1600">
                <a:latin typeface="Arial"/>
                <a:ea typeface="Arial"/>
                <a:cs typeface="Arial"/>
                <a:sym typeface="Arial"/>
              </a:defRPr>
            </a:pPr>
            <a:r>
              <a:t>If </a:t>
            </a:r>
            <a:r>
              <a:rPr>
                <a:solidFill>
                  <a:srgbClr val="941100"/>
                </a:solidFill>
              </a:rPr>
              <a:t>m&lt;p</a:t>
            </a:r>
            <a:r>
              <a:t> transformation is lossy, dimensionality is reduced</a:t>
            </a:r>
          </a:p>
        </p:txBody>
      </p:sp>
      <p:sp>
        <p:nvSpPr>
          <p:cNvPr id="113" name="Oval" descr="oval around for m &lt; p"/>
          <p:cNvSpPr/>
          <p:nvPr/>
        </p:nvSpPr>
        <p:spPr>
          <a:xfrm>
            <a:off x="5032665" y="5193862"/>
            <a:ext cx="1571212" cy="668735"/>
          </a:xfrm>
          <a:prstGeom prst="ellipse">
            <a:avLst/>
          </a:prstGeom>
          <a:ln w="63500">
            <a:solidFill>
              <a:srgbClr val="861001"/>
            </a:solidFill>
            <a:miter lim="400000"/>
          </a:ln>
        </p:spPr>
        <p:txBody>
          <a:bodyPr lIns="50800" tIns="50800" rIns="50800" bIns="50800" anchor="ctr"/>
          <a:lstStyle/>
          <a:p>
            <a:pPr algn="ctr" defTabSz="825500">
              <a:lnSpc>
                <a:spcPct val="80000"/>
              </a:lnSpc>
              <a:defRPr sz="4000" cap="all">
                <a:solidFill>
                  <a:srgbClr val="FFFFFF"/>
                </a:solidFill>
                <a:latin typeface="DIN Condensed"/>
                <a:ea typeface="DIN Condensed"/>
                <a:cs typeface="DIN Condensed"/>
                <a:sym typeface="DIN Condensed"/>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How to apply PCA in python"/>
          <p:cNvSpPr txBox="1">
            <a:spLocks noGrp="1"/>
          </p:cNvSpPr>
          <p:nvPr>
            <p:ph type="title"/>
          </p:nvPr>
        </p:nvSpPr>
        <p:spPr>
          <a:prstGeom prst="rect">
            <a:avLst/>
          </a:prstGeom>
        </p:spPr>
        <p:txBody>
          <a:bodyPr/>
          <a:lstStyle/>
          <a:p>
            <a:r>
              <a:t>How to apply PCA in python</a:t>
            </a:r>
          </a:p>
        </p:txBody>
      </p:sp>
      <p:sp>
        <p:nvSpPr>
          <p:cNvPr id="116" name="import pandas as pd…"/>
          <p:cNvSpPr txBox="1">
            <a:spLocks noGrp="1"/>
          </p:cNvSpPr>
          <p:nvPr>
            <p:ph type="body" idx="4294967295"/>
          </p:nvPr>
        </p:nvSpPr>
        <p:spPr>
          <a:xfrm>
            <a:off x="1112448" y="1824895"/>
            <a:ext cx="10409208"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import pandas as pd</a:t>
            </a:r>
          </a:p>
          <a:p>
            <a:pPr marL="0" indent="0">
              <a:spcBef>
                <a:spcPts val="600"/>
              </a:spcBef>
              <a:buClrTx/>
              <a:buSzTx/>
              <a:buFontTx/>
              <a:buNone/>
              <a:defRPr sz="1400" b="1">
                <a:latin typeface="Courier New"/>
                <a:ea typeface="Courier New"/>
                <a:cs typeface="Courier New"/>
                <a:sym typeface="Courier New"/>
              </a:defRPr>
            </a:pPr>
            <a:r>
              <a:t>import matplotlib.pyplot as plt</a:t>
            </a:r>
          </a:p>
          <a:p>
            <a:pPr marL="0" indent="0">
              <a:spcBef>
                <a:spcPts val="600"/>
              </a:spcBef>
              <a:buClrTx/>
              <a:buSzTx/>
              <a:buFontTx/>
              <a:buNone/>
              <a:defRPr sz="1400" b="1">
                <a:latin typeface="Courier New"/>
                <a:ea typeface="Courier New"/>
                <a:cs typeface="Courier New"/>
                <a:sym typeface="Courier New"/>
              </a:defRPr>
            </a:pPr>
            <a:r>
              <a:t>from sklearn import decomposition; from sklearn import preprocessing</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r>
              <a:t># read in data and mean center</a:t>
            </a:r>
          </a:p>
          <a:p>
            <a:pPr marL="0" indent="0">
              <a:spcBef>
                <a:spcPts val="600"/>
              </a:spcBef>
              <a:buClrTx/>
              <a:buSzTx/>
              <a:buFontTx/>
              <a:buNone/>
              <a:defRPr sz="1400" b="1">
                <a:latin typeface="Courier New"/>
                <a:ea typeface="Courier New"/>
                <a:cs typeface="Courier New"/>
                <a:sym typeface="Courier New"/>
              </a:defRPr>
            </a:pPr>
            <a:r>
              <a:t>data = pd.read_csv(‘iris.dat’)</a:t>
            </a:r>
          </a:p>
          <a:p>
            <a:pPr marL="0" indent="0">
              <a:spcBef>
                <a:spcPts val="600"/>
              </a:spcBef>
              <a:buClrTx/>
              <a:buSzTx/>
              <a:buFontTx/>
              <a:buNone/>
              <a:defRPr sz="1400" b="1">
                <a:latin typeface="Courier New"/>
                <a:ea typeface="Courier New"/>
                <a:cs typeface="Courier New"/>
                <a:sym typeface="Courier New"/>
              </a:defRPr>
            </a:pPr>
            <a:r>
              <a:t>X = data.iloc[:,0:4].values</a:t>
            </a:r>
          </a:p>
          <a:p>
            <a:pPr marL="0" indent="0">
              <a:spcBef>
                <a:spcPts val="600"/>
              </a:spcBef>
              <a:buClrTx/>
              <a:buSzTx/>
              <a:buFontTx/>
              <a:buNone/>
              <a:defRPr sz="1400" b="1">
                <a:latin typeface="Courier New"/>
                <a:ea typeface="Courier New"/>
                <a:cs typeface="Courier New"/>
                <a:sym typeface="Courier New"/>
              </a:defRPr>
            </a:pPr>
            <a:r>
              <a:t>X_scaled = preprocessing.scale(X, with_std=False) </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r>
              <a:t># initialize PCA model with four components </a:t>
            </a:r>
          </a:p>
          <a:p>
            <a:pPr marL="0" indent="0">
              <a:spcBef>
                <a:spcPts val="600"/>
              </a:spcBef>
              <a:buClrTx/>
              <a:buSzTx/>
              <a:buFontTx/>
              <a:buNone/>
              <a:defRPr sz="1400" b="1">
                <a:latin typeface="Courier New"/>
                <a:ea typeface="Courier New"/>
                <a:cs typeface="Courier New"/>
                <a:sym typeface="Courier New"/>
              </a:defRPr>
            </a:pPr>
            <a:r>
              <a:t>pca = decomposition.PCA(n_components=4)</a:t>
            </a:r>
          </a:p>
          <a:p>
            <a:pPr marL="0" indent="0">
              <a:spcBef>
                <a:spcPts val="600"/>
              </a:spcBef>
              <a:buClrTx/>
              <a:buSzTx/>
              <a:buFontTx/>
              <a:buNone/>
              <a:defRPr sz="1400" b="1">
                <a:latin typeface="Courier New"/>
                <a:ea typeface="Courier New"/>
                <a:cs typeface="Courier New"/>
                <a:sym typeface="Courier New"/>
              </a:defRPr>
            </a:pPr>
            <a:r>
              <a:t># fit PCA model with scaled data and output transformed data</a:t>
            </a:r>
          </a:p>
          <a:p>
            <a:pPr marL="0" indent="0">
              <a:spcBef>
                <a:spcPts val="600"/>
              </a:spcBef>
              <a:buClrTx/>
              <a:buSzTx/>
              <a:buFontTx/>
              <a:buNone/>
              <a:defRPr sz="1400" b="1">
                <a:latin typeface="Courier New"/>
                <a:ea typeface="Courier New"/>
                <a:cs typeface="Courier New"/>
                <a:sym typeface="Courier New"/>
              </a:defRPr>
            </a:pPr>
            <a:r>
              <a:t>X_trans = pca.fit_transform(X_scaled)</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Visualizing PCA results"/>
          <p:cNvSpPr txBox="1">
            <a:spLocks noGrp="1"/>
          </p:cNvSpPr>
          <p:nvPr>
            <p:ph type="title"/>
          </p:nvPr>
        </p:nvSpPr>
        <p:spPr>
          <a:prstGeom prst="rect">
            <a:avLst/>
          </a:prstGeom>
        </p:spPr>
        <p:txBody>
          <a:bodyPr/>
          <a:lstStyle/>
          <a:p>
            <a:r>
              <a:t>Visualizing PCA results</a:t>
            </a:r>
          </a:p>
        </p:txBody>
      </p:sp>
      <p:sp>
        <p:nvSpPr>
          <p:cNvPr id="119" name="# map each category to a different color…"/>
          <p:cNvSpPr txBox="1">
            <a:spLocks noGrp="1"/>
          </p:cNvSpPr>
          <p:nvPr>
            <p:ph type="body" idx="4294967295"/>
          </p:nvPr>
        </p:nvSpPr>
        <p:spPr>
          <a:xfrm>
            <a:off x="1112448" y="1824895"/>
            <a:ext cx="10568120"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 map each category to a different color</a:t>
            </a:r>
          </a:p>
          <a:p>
            <a:pPr marL="0" indent="0">
              <a:spcBef>
                <a:spcPts val="600"/>
              </a:spcBef>
              <a:buClrTx/>
              <a:buSzTx/>
              <a:buFontTx/>
              <a:buNone/>
              <a:defRPr sz="1400" b="1">
                <a:latin typeface="Courier New"/>
                <a:ea typeface="Courier New"/>
                <a:cs typeface="Courier New"/>
                <a:sym typeface="Courier New"/>
              </a:defRPr>
            </a:pPr>
            <a:r>
              <a:t>data['colors']=data.category.map({'Iris-setosa':'r', 'Iris-versicolor':'b', 'Iris-virginica':'g'})</a:t>
            </a:r>
          </a:p>
          <a:p>
            <a:pPr marL="0" indent="0">
              <a:spcBef>
                <a:spcPts val="600"/>
              </a:spcBef>
              <a:buClrTx/>
              <a:buSzTx/>
              <a:buFontTx/>
              <a:buNone/>
              <a:defRPr sz="1400" b="1">
                <a:latin typeface="Courier New"/>
                <a:ea typeface="Courier New"/>
                <a:cs typeface="Courier New"/>
                <a:sym typeface="Courier New"/>
              </a:defRPr>
            </a:pPr>
            <a:r>
              <a:t># visualize results for 1st two dimensions</a:t>
            </a:r>
          </a:p>
          <a:p>
            <a:pPr marL="0" indent="0">
              <a:spcBef>
                <a:spcPts val="600"/>
              </a:spcBef>
              <a:buClrTx/>
              <a:buSzTx/>
              <a:buFontTx/>
              <a:buNone/>
              <a:defRPr sz="1400" b="1">
                <a:latin typeface="Courier New"/>
                <a:ea typeface="Courier New"/>
                <a:cs typeface="Courier New"/>
                <a:sym typeface="Courier New"/>
              </a:defRPr>
            </a:pPr>
            <a:r>
              <a:t>plt.scatter(X_trans[:,0],X_trans[:,1],c=data[‘colors'])</a:t>
            </a:r>
          </a:p>
          <a:p>
            <a:pPr marL="0" indent="0">
              <a:spcBef>
                <a:spcPts val="600"/>
              </a:spcBef>
              <a:buClrTx/>
              <a:buSzTx/>
              <a:buFontTx/>
              <a:buNone/>
              <a:defRPr sz="1400" b="1">
                <a:latin typeface="Courier New"/>
                <a:ea typeface="Courier New"/>
                <a:cs typeface="Courier New"/>
                <a:sym typeface="Courier New"/>
              </a:defRPr>
            </a:pPr>
            <a:r>
              <a:t># compare to 1st two dimensions in original data </a:t>
            </a:r>
          </a:p>
          <a:p>
            <a:pPr marL="0" indent="0">
              <a:spcBef>
                <a:spcPts val="600"/>
              </a:spcBef>
              <a:buClrTx/>
              <a:buSzTx/>
              <a:buFontTx/>
              <a:buNone/>
              <a:defRPr sz="1400" b="1">
                <a:latin typeface="Courier New"/>
                <a:ea typeface="Courier New"/>
                <a:cs typeface="Courier New"/>
                <a:sym typeface="Courier New"/>
              </a:defRPr>
            </a:pPr>
            <a:r>
              <a:t>plt.scatter(X[:,0],X[:,1],c=data['colors'])</a:t>
            </a:r>
          </a:p>
          <a:p>
            <a:pPr marL="0" indent="0">
              <a:spcBef>
                <a:spcPts val="600"/>
              </a:spcBef>
              <a:buClrTx/>
              <a:buSzTx/>
              <a:buFontTx/>
              <a:buNone/>
              <a:defRPr sz="1400" b="1">
                <a:latin typeface="Courier New"/>
                <a:ea typeface="Courier New"/>
                <a:cs typeface="Courier New"/>
                <a:sym typeface="Courier New"/>
              </a:defRPr>
            </a:pPr>
            <a:endParaRPr/>
          </a:p>
        </p:txBody>
      </p:sp>
      <p:pic>
        <p:nvPicPr>
          <p:cNvPr id="120" name="Screen Shot 2019-05-27 at 4.37.36 PM.png" descr="A scatter plot showing three distinct clusters of data points in different colors: red on the left, blue in the center, and green on the right. The data points for each color group are distributed along a slight upward trend, with clear separation between the red, blue, and green clusters."/>
          <p:cNvPicPr>
            <a:picLocks noChangeAspect="1"/>
          </p:cNvPicPr>
          <p:nvPr/>
        </p:nvPicPr>
        <p:blipFill>
          <a:blip r:embed="rId2"/>
          <a:stretch>
            <a:fillRect/>
          </a:stretch>
        </p:blipFill>
        <p:spPr>
          <a:xfrm>
            <a:off x="2505755" y="3608220"/>
            <a:ext cx="3375469" cy="3243778"/>
          </a:xfrm>
          <a:prstGeom prst="rect">
            <a:avLst/>
          </a:prstGeom>
          <a:ln w="12700">
            <a:miter lim="400000"/>
          </a:ln>
        </p:spPr>
      </p:pic>
      <p:pic>
        <p:nvPicPr>
          <p:cNvPr id="121" name="Screen Shot 2019-05-27 at 4.37.43 PM.png" descr="A scatter plot displaying three groups of data points in different colors: red on the left, blue in the center, and green on the right. The x-axis ranges from 4.5 to 8.0, and the y-axis ranges from 2.0 to 4.5. The red group is clustered in the upper-left region, the blue group is more concentrated in the center, and the green group is spread out in the upper-right region. The points appear to be somewhat clustered but show more variation compared to the previous image."/>
          <p:cNvPicPr>
            <a:picLocks noChangeAspect="1"/>
          </p:cNvPicPr>
          <p:nvPr/>
        </p:nvPicPr>
        <p:blipFill>
          <a:blip r:embed="rId3"/>
          <a:stretch>
            <a:fillRect/>
          </a:stretch>
        </p:blipFill>
        <p:spPr>
          <a:xfrm>
            <a:off x="7230115" y="3678427"/>
            <a:ext cx="3298163" cy="310336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ow to choose number of dimensions"/>
          <p:cNvSpPr txBox="1">
            <a:spLocks noGrp="1"/>
          </p:cNvSpPr>
          <p:nvPr>
            <p:ph type="title"/>
          </p:nvPr>
        </p:nvSpPr>
        <p:spPr>
          <a:prstGeom prst="rect">
            <a:avLst/>
          </a:prstGeom>
        </p:spPr>
        <p:txBody>
          <a:bodyPr/>
          <a:lstStyle/>
          <a:p>
            <a:r>
              <a:t>How to choose number of dimensions</a:t>
            </a:r>
          </a:p>
        </p:txBody>
      </p:sp>
      <p:sp>
        <p:nvSpPr>
          <p:cNvPr id="124" name="Body"/>
          <p:cNvSpPr txBox="1">
            <a:spLocks noGrp="1"/>
          </p:cNvSpPr>
          <p:nvPr>
            <p:ph type="body" sz="quarter" idx="1"/>
          </p:nvPr>
        </p:nvSpPr>
        <p:spPr>
          <a:prstGeom prst="rect">
            <a:avLst/>
          </a:prstGeom>
        </p:spPr>
        <p:txBody>
          <a:bodyPr/>
          <a:lstStyle/>
          <a:p>
            <a:endParaRPr/>
          </a:p>
        </p:txBody>
      </p:sp>
      <p:sp>
        <p:nvSpPr>
          <p:cNvPr id="125" name="Body Text"/>
          <p:cNvSpPr>
            <a:spLocks noGrp="1"/>
          </p:cNvSpPr>
          <p:nvPr>
            <p:ph type="body" idx="13"/>
          </p:nvPr>
        </p:nvSpPr>
        <p:spPr>
          <a:xfrm>
            <a:off x="2251287" y="2217739"/>
            <a:ext cx="5054845" cy="3790265"/>
          </a:xfrm>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In PCA, each transformed dimension explains a proportion of the variance of the data </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As m (the number of components) increases the total explained variance cannot increase</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Look at the total proportion of variance explained by each dimension to choose number of dimensions</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Pick number that provides a good tradeoff between accuracy (large proportion of variance explained) and complexity (small number of dimensions) </a:t>
            </a:r>
          </a:p>
        </p:txBody>
      </p:sp>
      <p:pic>
        <p:nvPicPr>
          <p:cNvPr id="126" name="Image" descr="Image"/>
          <p:cNvPicPr>
            <a:picLocks noChangeAspect="1"/>
          </p:cNvPicPr>
          <p:nvPr/>
        </p:nvPicPr>
        <p:blipFill>
          <a:blip r:embed="rId2"/>
          <a:stretch>
            <a:fillRect/>
          </a:stretch>
        </p:blipFill>
        <p:spPr>
          <a:xfrm>
            <a:off x="7630268" y="2722681"/>
            <a:ext cx="3872279" cy="260336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C28E0E"/>
      </a:accent1>
      <a:accent2>
        <a:srgbClr val="98700D"/>
      </a:accent2>
      <a:accent3>
        <a:srgbClr val="5B6870"/>
      </a:accent3>
      <a:accent4>
        <a:srgbClr val="849E2A"/>
      </a:accent4>
      <a:accent5>
        <a:srgbClr val="B36012"/>
      </a:accent5>
      <a:accent6>
        <a:srgbClr val="707070"/>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C28E0E"/>
      </a:accent1>
      <a:accent2>
        <a:srgbClr val="98700D"/>
      </a:accent2>
      <a:accent3>
        <a:srgbClr val="5B6870"/>
      </a:accent3>
      <a:accent4>
        <a:srgbClr val="849E2A"/>
      </a:accent4>
      <a:accent5>
        <a:srgbClr val="B36012"/>
      </a:accent5>
      <a:accent6>
        <a:srgbClr val="707070"/>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1040</Words>
  <Application>Microsoft Macintosh PowerPoint</Application>
  <PresentationFormat>Widescreen</PresentationFormat>
  <Paragraphs>117</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Avenir Next</vt:lpstr>
      <vt:lpstr>Avenir Next Medium</vt:lpstr>
      <vt:lpstr>Calibri</vt:lpstr>
      <vt:lpstr>DIN Alternate</vt:lpstr>
      <vt:lpstr>DIN Condensed</vt:lpstr>
      <vt:lpstr>Helvetica</vt:lpstr>
      <vt:lpstr>Rockwell</vt:lpstr>
      <vt:lpstr>Office Theme</vt:lpstr>
      <vt:lpstr>Analysis and  visualization</vt:lpstr>
      <vt:lpstr>Dimensionality reduction</vt:lpstr>
      <vt:lpstr>Dimensionality reduction (cont)</vt:lpstr>
      <vt:lpstr>Principal component analysis (PCA)</vt:lpstr>
      <vt:lpstr>PCA: High level approach</vt:lpstr>
      <vt:lpstr>Applying PCA</vt:lpstr>
      <vt:lpstr>How to apply PCA in python</vt:lpstr>
      <vt:lpstr>Visualizing PCA results</vt:lpstr>
      <vt:lpstr>How to choose number of dimensions</vt:lpstr>
      <vt:lpstr>How to apply PCA (cont)</vt:lpstr>
      <vt:lpstr>Another PCA example</vt:lpstr>
      <vt:lpstr>Covariance</vt:lpstr>
      <vt:lpstr>Covariance example</vt:lpstr>
      <vt:lpstr>Correlation</vt:lpstr>
      <vt:lpstr>Correlation example</vt:lpstr>
      <vt:lpstr>Correlation example</vt:lpstr>
      <vt:lpstr>Correlation example</vt:lpstr>
      <vt:lpstr>Scatterplots of correlated variables</vt:lpstr>
      <vt:lpstr>Adding a fit line to scatter plots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JD Weagley</cp:lastModifiedBy>
  <cp:revision>1</cp:revision>
  <dcterms:modified xsi:type="dcterms:W3CDTF">2024-09-10T19:40:42Z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2024-09-10T19:40:42Z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43993f01-a92a-4648-abb8-3f54cafa4a51</vt:lpwstr>
  </property>
  <property fmtid="{D5CDD505-2E9C-101B-9397-08002B2CF9AE}" pid="8" name="MSIP_Label_4044bd30-2ed7-4c9d-9d12-46200872a97b_ContentBits">
    <vt:lpwstr>0</vt:lpwstr>
  </property>
</Properties>
</file>